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320" r:id="rId5"/>
    <p:sldId id="349" r:id="rId6"/>
    <p:sldId id="347" r:id="rId7"/>
    <p:sldId id="334" r:id="rId8"/>
  </p:sldIdLst>
  <p:sldSz cx="12192000" cy="6858000"/>
  <p:notesSz cx="9928225" cy="6797675"/>
  <p:defaultTextStyle>
    <a:defPPr>
      <a:defRPr lang="de-DE"/>
    </a:defPPr>
    <a:lvl1pPr marL="0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1pPr>
    <a:lvl2pPr marL="492359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2pPr>
    <a:lvl3pPr marL="984717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3pPr>
    <a:lvl4pPr marL="1477076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4pPr>
    <a:lvl5pPr marL="1969435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5pPr>
    <a:lvl6pPr marL="2461793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6pPr>
    <a:lvl7pPr marL="2954152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7pPr>
    <a:lvl8pPr marL="3446511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8pPr>
    <a:lvl9pPr marL="3938869" algn="l" defTabSz="984717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4E8F00"/>
    <a:srgbClr val="CCFF99"/>
    <a:srgbClr val="99FF99"/>
    <a:srgbClr val="CC0000"/>
    <a:srgbClr val="D5D5D5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253B1-576B-E748-89AA-9D0B23A9DB71}" v="193" dt="2022-02-24T19:07:53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>
        <p:guide orient="horz" pos="2858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61883" y="0"/>
            <a:ext cx="4302231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PH Wien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964115" y="0"/>
            <a:ext cx="4302231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57C91D6-0800-4707-9D03-19B80D4F8E84}" type="datetime1"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24.02.22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61883" y="6456612"/>
            <a:ext cx="4302231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r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Geschäftsstelle | Autor/in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964115" y="6456612"/>
            <a:ext cx="4302231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C83A33B-FB15-4AD6-A627-13EC8F26C820}" type="slidenum"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177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61883" y="1"/>
            <a:ext cx="4302231" cy="33988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/>
              <a:t>PH Wien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964115" y="1"/>
            <a:ext cx="4302231" cy="33988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000"/>
            </a:lvl1pPr>
          </a:lstStyle>
          <a:p>
            <a:fld id="{40155CE8-DA4C-45B7-8643-A5AACC1F1F2C}" type="datetime1">
              <a:rPr lang="de-AT" smtClean="0"/>
              <a:t>24.02.22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61883" y="6456612"/>
            <a:ext cx="4302231" cy="33988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000"/>
            </a:lvl1pPr>
          </a:lstStyle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964115" y="6456612"/>
            <a:ext cx="4302231" cy="33988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000"/>
            </a:lvl1pPr>
          </a:lstStyle>
          <a:p>
            <a:fld id="{0B89877C-8440-429A-8EDE-F5647084896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4173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1pPr>
    <a:lvl2pPr marL="492359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2pPr>
    <a:lvl3pPr marL="984717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3pPr>
    <a:lvl4pPr marL="1477076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4pPr>
    <a:lvl5pPr marL="1969435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5pPr>
    <a:lvl6pPr marL="2461793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6pPr>
    <a:lvl7pPr marL="2954152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7pPr>
    <a:lvl8pPr marL="3446511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8pPr>
    <a:lvl9pPr marL="3938869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155CE8-DA4C-45B7-8643-A5AACC1F1F2C}" type="datetime1">
              <a:rPr lang="de-AT" smtClean="0"/>
              <a:t>24.02.22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89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Nina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155CE8-DA4C-45B7-8643-A5AACC1F1F2C}" type="datetime1">
              <a:rPr lang="de-AT" smtClean="0"/>
              <a:t>24.02.22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Nina, KHG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155CE8-DA4C-45B7-8643-A5AACC1F1F2C}" type="datetime1">
              <a:rPr lang="de-AT" smtClean="0"/>
              <a:t>24.02.22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046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6532" y="2132859"/>
            <a:ext cx="9926217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6532" y="4005066"/>
            <a:ext cx="9926217" cy="13681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3BA851-C08E-4A46-9779-8D1D72203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" y="79152"/>
            <a:ext cx="2715202" cy="1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58" userDrawn="1">
          <p15:clr>
            <a:srgbClr val="FBAE40"/>
          </p15:clr>
        </p15:guide>
        <p15:guide id="2" pos="38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565" y="274641"/>
            <a:ext cx="9889099" cy="114299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9565" y="1600202"/>
            <a:ext cx="10032437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9" y="188640"/>
            <a:ext cx="1424264" cy="110842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775523" y="2"/>
            <a:ext cx="3840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52"/>
          </a:p>
        </p:txBody>
      </p:sp>
    </p:spTree>
    <p:extLst>
      <p:ext uri="{BB962C8B-B14F-4D97-AF65-F5344CB8AC3E}">
        <p14:creationId xmlns:p14="http://schemas.microsoft.com/office/powerpoint/2010/main" val="60370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2268" y="1412778"/>
            <a:ext cx="1437571" cy="5256584"/>
          </a:xfrm>
        </p:spPr>
        <p:txBody>
          <a:bodyPr vert="vert270">
            <a:normAutofit/>
          </a:bodyPr>
          <a:lstStyle>
            <a:lvl1pPr>
              <a:defRPr sz="3304" b="1"/>
            </a:lvl1pPr>
          </a:lstStyle>
          <a:p>
            <a:r>
              <a:rPr lang="de-DE"/>
              <a:t>Überschrift eingeben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82630" y="2"/>
            <a:ext cx="10416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/>
              <a:t>Objekt (Bild, Tabelle, Diagramm usw.) hinzufügen [Größe der eingefügten Bilder siehe …]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9" y="188640"/>
            <a:ext cx="1424264" cy="11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231017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3" y="1600202"/>
            <a:ext cx="102216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361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</p:sldLayoutIdLst>
  <p:hf sldNum="0" hdr="0" ftr="0" dt="0"/>
  <p:txStyles>
    <p:titleStyle>
      <a:lvl1pPr algn="l" defTabSz="839208" rtl="0" eaLnBrk="1" latinLnBrk="0" hangingPunct="1">
        <a:spcBef>
          <a:spcPct val="0"/>
        </a:spcBef>
        <a:buNone/>
        <a:defRPr sz="40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3313" indent="-243313" algn="l" defTabSz="839208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93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8280" indent="-254968" algn="l" defTabSz="839208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56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592" indent="-243313" algn="l" defTabSz="839208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§"/>
        <a:defRPr sz="220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8613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3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88217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»"/>
        <a:defRPr sz="183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07821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27425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147029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566632" indent="-209801" algn="l" defTabSz="839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1pPr>
      <a:lvl2pPr marL="419604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2pPr>
      <a:lvl3pPr marL="839208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3pPr>
      <a:lvl4pPr marL="1258812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678416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098019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517622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937227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356830" algn="l" defTabSz="839208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8" userDrawn="1">
          <p15:clr>
            <a:srgbClr val="F26B43"/>
          </p15:clr>
        </p15:guide>
        <p15:guide id="2" pos="38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oeha.phwien.ac.at/" TargetMode="Externa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martin.sankofi@phwien.ac.at" TargetMode="External"/><Relationship Id="rId4" Type="http://schemas.openxmlformats.org/officeDocument/2006/relationships/hyperlink" Target="mailto:petra.szucsich@phwien.ac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1F5AA027-FEF7-7A45-81DD-A6E1D062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4153">
            <a:off x="458640" y="1947433"/>
            <a:ext cx="4245369" cy="3121661"/>
          </a:xfrm>
          <a:prstGeom prst="rect">
            <a:avLst/>
          </a:prstGeom>
        </p:spPr>
      </p:pic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3D31D56A-38FF-B34D-8445-E4EFE7140FFE}"/>
              </a:ext>
            </a:extLst>
          </p:cNvPr>
          <p:cNvSpPr/>
          <p:nvPr/>
        </p:nvSpPr>
        <p:spPr>
          <a:xfrm rot="20926228">
            <a:off x="7879836" y="3622691"/>
            <a:ext cx="2131073" cy="1442814"/>
          </a:xfrm>
          <a:prstGeom prst="wedgeRoundRectCallout">
            <a:avLst>
              <a:gd name="adj1" fmla="val 88707"/>
              <a:gd name="adj2" fmla="val -56249"/>
              <a:gd name="adj3" fmla="val 16667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5000" b="1" kern="1400" cap="small" spc="-67" dirty="0" err="1">
                <a:latin typeface="Calibri" panose="020F0502020204030204" pitchFamily="34" charset="0"/>
                <a:ea typeface="MS Gothic" panose="020B0609070205080204" pitchFamily="49" charset="-128"/>
                <a:cs typeface="Arial (Textkörper)"/>
              </a:rPr>
              <a:t>Öha</a:t>
            </a:r>
            <a:r>
              <a:rPr lang="de-AT" sz="5000" b="1" kern="1400" spc="-67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!</a:t>
            </a:r>
            <a:endParaRPr lang="de-AT" sz="5000" b="1" kern="1400" spc="-67" dirty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25A6F8-7A4D-524D-A509-14D2E25B2754}"/>
              </a:ext>
            </a:extLst>
          </p:cNvPr>
          <p:cNvSpPr txBox="1"/>
          <p:nvPr/>
        </p:nvSpPr>
        <p:spPr>
          <a:xfrm>
            <a:off x="0" y="4470973"/>
            <a:ext cx="12183877" cy="2419560"/>
          </a:xfrm>
          <a:prstGeom prst="rect">
            <a:avLst/>
          </a:prstGeom>
          <a:noFill/>
        </p:spPr>
        <p:txBody>
          <a:bodyPr wrap="square" lIns="92160" tIns="46080" rIns="92160" bIns="46080" rtlCol="0" anchor="ctr">
            <a:spAutoFit/>
          </a:bodyPr>
          <a:lstStyle/>
          <a:p>
            <a:pPr algn="ctr"/>
            <a:endParaRPr lang="de-DE" sz="907" b="1" dirty="0">
              <a:solidFill>
                <a:schemeClr val="accent1"/>
              </a:solidFill>
            </a:endParaRPr>
          </a:p>
          <a:p>
            <a:pPr algn="ctr"/>
            <a:r>
              <a:rPr lang="de-DE" sz="3225" b="1" dirty="0">
                <a:solidFill>
                  <a:schemeClr val="accent1"/>
                </a:solidFill>
              </a:rPr>
              <a:t>ÖHA! </a:t>
            </a:r>
            <a:br>
              <a:rPr lang="de-DE" sz="3225" b="1" dirty="0">
                <a:solidFill>
                  <a:schemeClr val="accent1"/>
                </a:solidFill>
              </a:rPr>
            </a:br>
            <a:r>
              <a:rPr lang="de-DE" sz="3225" b="1" dirty="0">
                <a:solidFill>
                  <a:schemeClr val="accent1"/>
                </a:solidFill>
              </a:rPr>
              <a:t>Digital </a:t>
            </a:r>
            <a:r>
              <a:rPr lang="de-DE" sz="3225" b="1" dirty="0" err="1">
                <a:solidFill>
                  <a:schemeClr val="accent1"/>
                </a:solidFill>
              </a:rPr>
              <a:t>media</a:t>
            </a:r>
            <a:r>
              <a:rPr lang="de-DE" sz="3225" b="1" dirty="0">
                <a:solidFill>
                  <a:schemeClr val="accent1"/>
                </a:solidFill>
              </a:rPr>
              <a:t> </a:t>
            </a:r>
            <a:r>
              <a:rPr lang="de-DE" sz="3225" b="1" dirty="0" err="1">
                <a:solidFill>
                  <a:schemeClr val="accent1"/>
                </a:solidFill>
              </a:rPr>
              <a:t>literacy</a:t>
            </a:r>
            <a:r>
              <a:rPr lang="de-DE" sz="3225" b="1" dirty="0">
                <a:solidFill>
                  <a:schemeClr val="accent1"/>
                </a:solidFill>
              </a:rPr>
              <a:t> </a:t>
            </a:r>
            <a:r>
              <a:rPr lang="de-DE" sz="3225" b="1" dirty="0" err="1">
                <a:solidFill>
                  <a:schemeClr val="accent1"/>
                </a:solidFill>
              </a:rPr>
              <a:t>and</a:t>
            </a:r>
            <a:r>
              <a:rPr lang="de-DE" sz="3225" b="1" dirty="0">
                <a:solidFill>
                  <a:schemeClr val="accent1"/>
                </a:solidFill>
              </a:rPr>
              <a:t> environmental </a:t>
            </a:r>
            <a:r>
              <a:rPr lang="de-DE" sz="3225" b="1" dirty="0" err="1">
                <a:solidFill>
                  <a:schemeClr val="accent1"/>
                </a:solidFill>
              </a:rPr>
              <a:t>protection</a:t>
            </a:r>
            <a:endParaRPr lang="de-DE" sz="3225" b="1" dirty="0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de-DE" sz="3225" dirty="0">
                <a:solidFill>
                  <a:srgbClr val="000000"/>
                </a:solidFill>
                <a:cs typeface="Arial"/>
              </a:rPr>
              <a:t>Martin Sankofi - Petra </a:t>
            </a:r>
            <a:r>
              <a:rPr lang="de-DE" sz="3225" dirty="0" err="1">
                <a:solidFill>
                  <a:srgbClr val="000000"/>
                </a:solidFill>
                <a:cs typeface="Arial"/>
              </a:rPr>
              <a:t>Szucsich</a:t>
            </a:r>
            <a:endParaRPr lang="de-DE" sz="3225" dirty="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de-DE" sz="3628" dirty="0">
                <a:solidFill>
                  <a:srgbClr val="000000"/>
                </a:solidFill>
                <a:cs typeface="Arial"/>
              </a:rPr>
              <a:t> Pädagogische Hochschule Wien</a:t>
            </a:r>
            <a:endParaRPr lang="de-DE" sz="1953" dirty="0"/>
          </a:p>
          <a:p>
            <a:pPr algn="ctr"/>
            <a:endParaRPr lang="de-DE" sz="907" dirty="0">
              <a:solidFill>
                <a:schemeClr val="accent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4C00FAC-AFC8-42F0-8856-ECCA80ED218F}"/>
              </a:ext>
            </a:extLst>
          </p:cNvPr>
          <p:cNvGrpSpPr/>
          <p:nvPr/>
        </p:nvGrpSpPr>
        <p:grpSpPr>
          <a:xfrm>
            <a:off x="9600760" y="435882"/>
            <a:ext cx="2371248" cy="1276057"/>
            <a:chOff x="9576962" y="2310"/>
            <a:chExt cx="2527848" cy="136359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328AD60-2879-2C4E-843A-FBC680035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62" y="749573"/>
              <a:ext cx="2527848" cy="61633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9BD9983-8CD6-B04C-888E-65892240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62" y="2310"/>
              <a:ext cx="2527848" cy="740291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24B310F-12DD-214C-9C97-753CEDD98188}"/>
                </a:ext>
              </a:extLst>
            </p:cNvPr>
            <p:cNvSpPr txBox="1"/>
            <p:nvPr/>
          </p:nvSpPr>
          <p:spPr>
            <a:xfrm>
              <a:off x="9576962" y="460894"/>
              <a:ext cx="1138453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dirty="0"/>
                <a:t>funded by:</a:t>
              </a:r>
              <a:endParaRPr lang="en-US" sz="1109" dirty="0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997BAF52-437B-4D64-8B02-853EE02B7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" y="79152"/>
            <a:ext cx="2715202" cy="13048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F93EB27-DE26-467C-BB65-1A2D9A5F4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42" y="2105138"/>
            <a:ext cx="2201519" cy="24195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6FD87E-D39B-6A4B-9E32-65EA8F036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85" y="1109310"/>
            <a:ext cx="3764363" cy="21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47E8EB9-420E-EE49-A9CF-2F37C78F5552}"/>
              </a:ext>
            </a:extLst>
          </p:cNvPr>
          <p:cNvSpPr txBox="1"/>
          <p:nvPr/>
        </p:nvSpPr>
        <p:spPr>
          <a:xfrm>
            <a:off x="0" y="4726127"/>
            <a:ext cx="12223790" cy="259590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3000" b="1" dirty="0">
              <a:cs typeface="Arial"/>
            </a:endParaRPr>
          </a:p>
          <a:p>
            <a:pPr marL="837799" lvl="1" indent="-345440" defTabSz="1219216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000" b="1" dirty="0" err="1">
                <a:cs typeface="Arial"/>
              </a:rPr>
              <a:t>cooperation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with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schools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and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teachers</a:t>
            </a:r>
            <a:endParaRPr lang="de-DE" altLang="de-DE" sz="3000" b="1" dirty="0">
              <a:cs typeface="Arial"/>
            </a:endParaRPr>
          </a:p>
          <a:p>
            <a:pPr marL="837799" lvl="1" indent="-345440" defTabSz="1219216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000" b="1" dirty="0" err="1">
                <a:cs typeface="Arial"/>
              </a:rPr>
              <a:t>cooperation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with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organizations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beyond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the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school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context</a:t>
            </a:r>
            <a:endParaRPr lang="de-DE" altLang="de-DE" sz="3000" b="1" dirty="0">
              <a:cs typeface="Arial"/>
            </a:endParaRPr>
          </a:p>
          <a:p>
            <a:pPr marL="837799" lvl="1" indent="-345440" defTabSz="1219216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000" b="1" dirty="0" err="1">
                <a:cs typeface="Arial"/>
              </a:rPr>
              <a:t>multimedia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learning</a:t>
            </a:r>
            <a:r>
              <a:rPr lang="de-DE" altLang="de-DE" sz="3000" b="1" dirty="0">
                <a:cs typeface="Arial"/>
              </a:rPr>
              <a:t> &amp; </a:t>
            </a:r>
            <a:r>
              <a:rPr lang="de-DE" altLang="de-DE" sz="3000" b="1" dirty="0" err="1">
                <a:cs typeface="Arial"/>
              </a:rPr>
              <a:t>teaching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materials</a:t>
            </a:r>
            <a:br>
              <a:rPr lang="de-DE" altLang="de-DE" sz="3000" b="1" dirty="0">
                <a:cs typeface="Arial"/>
              </a:rPr>
            </a:br>
            <a:endParaRPr lang="de-DE" altLang="de-DE" sz="3024" b="1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E1081-A4C2-4601-B918-5A12300D2FB1}"/>
              </a:ext>
            </a:extLst>
          </p:cNvPr>
          <p:cNvSpPr txBox="1"/>
          <p:nvPr/>
        </p:nvSpPr>
        <p:spPr>
          <a:xfrm>
            <a:off x="10002915" y="4937630"/>
            <a:ext cx="2764799" cy="682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2160" tIns="46080" rIns="92160" bIns="460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15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oeha.phwien.ac.at</a:t>
            </a:r>
            <a:endParaRPr lang="en-US" sz="1915">
              <a:ea typeface="+mn-lt"/>
              <a:cs typeface="+mn-lt"/>
            </a:endParaRPr>
          </a:p>
          <a:p>
            <a:pPr algn="l"/>
            <a:endParaRPr lang="en-US" sz="1915">
              <a:cs typeface="Arial"/>
            </a:endParaRPr>
          </a:p>
        </p:txBody>
      </p:sp>
      <p:sp>
        <p:nvSpPr>
          <p:cNvPr id="4" name="Abgerundete rechteckige Legende 6">
            <a:extLst>
              <a:ext uri="{FF2B5EF4-FFF2-40B4-BE49-F238E27FC236}">
                <a16:creationId xmlns:a16="http://schemas.microsoft.com/office/drawing/2014/main" id="{37486B2F-A4D9-42E9-A9DE-0542260D9EB5}"/>
              </a:ext>
            </a:extLst>
          </p:cNvPr>
          <p:cNvSpPr/>
          <p:nvPr/>
        </p:nvSpPr>
        <p:spPr>
          <a:xfrm rot="20820000">
            <a:off x="873127" y="2836070"/>
            <a:ext cx="3728593" cy="1801679"/>
          </a:xfrm>
          <a:prstGeom prst="wedgeRoundRectCallout">
            <a:avLst>
              <a:gd name="adj1" fmla="val -32823"/>
              <a:gd name="adj2" fmla="val 69865"/>
              <a:gd name="adj3" fmla="val 16667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3600" b="1" kern="1400" cap="small" spc="-67" err="1">
                <a:latin typeface="Calibri"/>
                <a:ea typeface="MS Gothic"/>
                <a:cs typeface="Times New Roman"/>
              </a:rPr>
              <a:t>Enablers</a:t>
            </a:r>
            <a:r>
              <a:rPr lang="de-AT" sz="3600" b="1" kern="1400" cap="small" spc="-67">
                <a:latin typeface="Calibri"/>
                <a:ea typeface="MS Gothic"/>
                <a:cs typeface="Times New Roman"/>
              </a:rPr>
              <a:t> &amp; </a:t>
            </a:r>
            <a:br>
              <a:rPr lang="de-AT" sz="3600" b="1" kern="1400" cap="small" spc="-67">
                <a:latin typeface="Calibri"/>
                <a:ea typeface="MS Gothic"/>
                <a:cs typeface="Times New Roman"/>
              </a:rPr>
            </a:br>
            <a:r>
              <a:rPr lang="de-AT" sz="3600" b="1" kern="1400" cap="small" spc="-67" err="1">
                <a:latin typeface="Calibri"/>
                <a:ea typeface="MS Gothic"/>
                <a:cs typeface="Times New Roman"/>
              </a:rPr>
              <a:t>success</a:t>
            </a:r>
            <a:r>
              <a:rPr lang="de-AT" sz="3600" b="1" kern="1400" cap="small" spc="-67">
                <a:latin typeface="Calibri"/>
                <a:ea typeface="MS Gothic"/>
                <a:cs typeface="Times New Roman"/>
              </a:rPr>
              <a:t> </a:t>
            </a:r>
            <a:r>
              <a:rPr lang="de-AT" sz="3600" b="1" kern="1400" cap="small" spc="-67" err="1">
                <a:latin typeface="Calibri"/>
                <a:ea typeface="MS Gothic"/>
                <a:cs typeface="Times New Roman"/>
              </a:rPr>
              <a:t>factors</a:t>
            </a:r>
            <a:endParaRPr lang="de-AT" sz="3600" b="1" kern="1400" spc="-67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621D784-F7B0-4745-8254-C29A64B03990}"/>
              </a:ext>
            </a:extLst>
          </p:cNvPr>
          <p:cNvSpPr/>
          <p:nvPr/>
        </p:nvSpPr>
        <p:spPr>
          <a:xfrm>
            <a:off x="6556998" y="418499"/>
            <a:ext cx="5701004" cy="441338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631F59B-F7F9-46DF-A0E3-FF357F4ED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41" y="759077"/>
            <a:ext cx="4959644" cy="36264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EFE821E-05D1-4351-8ACC-EB26CA6B1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0" y="759077"/>
            <a:ext cx="4847989" cy="36255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63216AD-7BD4-4C42-B33D-0083DF2DC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03" y="695536"/>
            <a:ext cx="4847989" cy="362948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0BA935C-CCDA-478D-81A3-7461996E9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812" y="600167"/>
            <a:ext cx="4985380" cy="3748267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7076C9E-476D-4957-9C37-4F2E649DE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9" y="563052"/>
            <a:ext cx="5100988" cy="374826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CE40B1-0FBF-4582-8530-65F9BA2097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17" y="591890"/>
            <a:ext cx="5468183" cy="374826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1B817C9-B500-4691-A653-10F36CB8D8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83" y="535277"/>
            <a:ext cx="5079217" cy="407318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8A67AA-3D96-4362-B2CC-C03D7C71FD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96" y="511025"/>
            <a:ext cx="5325789" cy="399850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50E5BD-E9C3-4666-9EA8-D4257B624D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58" y="692693"/>
            <a:ext cx="5335092" cy="374826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1191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269B928-FEE0-334E-978D-7F15C0E9CA64}"/>
              </a:ext>
            </a:extLst>
          </p:cNvPr>
          <p:cNvSpPr txBox="1"/>
          <p:nvPr/>
        </p:nvSpPr>
        <p:spPr>
          <a:xfrm>
            <a:off x="0" y="6997557"/>
            <a:ext cx="12660395" cy="158017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3000" b="1" dirty="0">
              <a:cs typeface="Arial"/>
            </a:endParaRPr>
          </a:p>
          <a:p>
            <a:pPr marL="837799" lvl="1" indent="-345440" defTabSz="1219216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000" b="1" dirty="0" err="1">
                <a:cs typeface="Arial"/>
              </a:rPr>
              <a:t>citizen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science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approach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proved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difficult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during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the</a:t>
            </a:r>
            <a:r>
              <a:rPr lang="de-DE" altLang="de-DE" sz="3000" b="1" dirty="0">
                <a:cs typeface="Arial"/>
              </a:rPr>
              <a:t> </a:t>
            </a:r>
            <a:r>
              <a:rPr lang="de-DE" altLang="de-DE" sz="3000" b="1" dirty="0" err="1">
                <a:cs typeface="Arial"/>
              </a:rPr>
              <a:t>pandemic</a:t>
            </a:r>
            <a:br>
              <a:rPr lang="de-DE" altLang="de-DE" sz="3000" b="1" dirty="0">
                <a:cs typeface="Arial"/>
              </a:rPr>
            </a:br>
            <a:endParaRPr lang="de-DE" altLang="de-DE" sz="3024" b="1" dirty="0">
              <a:cs typeface="Arial"/>
            </a:endParaRPr>
          </a:p>
        </p:txBody>
      </p:sp>
      <p:sp>
        <p:nvSpPr>
          <p:cNvPr id="11" name="Abgerundete rechteckige Legende 6">
            <a:extLst>
              <a:ext uri="{FF2B5EF4-FFF2-40B4-BE49-F238E27FC236}">
                <a16:creationId xmlns:a16="http://schemas.microsoft.com/office/drawing/2014/main" id="{CDC5E730-9E48-B347-BB86-34A0B5178BAE}"/>
              </a:ext>
            </a:extLst>
          </p:cNvPr>
          <p:cNvSpPr/>
          <p:nvPr/>
        </p:nvSpPr>
        <p:spPr>
          <a:xfrm rot="20820000">
            <a:off x="894071" y="2264225"/>
            <a:ext cx="3728593" cy="1801679"/>
          </a:xfrm>
          <a:prstGeom prst="wedgeRoundRectCallout">
            <a:avLst>
              <a:gd name="adj1" fmla="val -32823"/>
              <a:gd name="adj2" fmla="val 69865"/>
              <a:gd name="adj3" fmla="val 16667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3600" b="1" kern="1400" cap="small" spc="-67" dirty="0" err="1">
                <a:latin typeface="Calibri"/>
                <a:ea typeface="MS Gothic"/>
                <a:cs typeface="Times New Roman"/>
              </a:rPr>
              <a:t>one</a:t>
            </a:r>
            <a:r>
              <a:rPr lang="de-AT" sz="3600" b="1" kern="1400" cap="small" spc="-67" dirty="0">
                <a:latin typeface="Calibri"/>
                <a:ea typeface="MS Gothic"/>
                <a:cs typeface="Times New Roman"/>
              </a:rPr>
              <a:t> </a:t>
            </a:r>
            <a:r>
              <a:rPr lang="de-AT" sz="3600" b="1" kern="1400" cap="small" spc="-67" dirty="0" err="1">
                <a:latin typeface="Calibri"/>
                <a:ea typeface="MS Gothic"/>
                <a:cs typeface="Times New Roman"/>
              </a:rPr>
              <a:t>thing</a:t>
            </a:r>
            <a:r>
              <a:rPr lang="de-AT" sz="3600" b="1" kern="1400" cap="small" spc="-67" dirty="0">
                <a:latin typeface="Calibri"/>
                <a:ea typeface="MS Gothic"/>
                <a:cs typeface="Times New Roman"/>
              </a:rPr>
              <a:t> </a:t>
            </a:r>
            <a:r>
              <a:rPr lang="de-AT" sz="3600" b="1" kern="1400" cap="small" spc="-67" dirty="0" err="1">
                <a:latin typeface="Calibri"/>
                <a:ea typeface="MS Gothic"/>
                <a:cs typeface="Times New Roman"/>
              </a:rPr>
              <a:t>we</a:t>
            </a:r>
            <a:r>
              <a:rPr lang="de-AT" sz="3600" b="1" kern="1400" cap="small" spc="-67" dirty="0">
                <a:latin typeface="Calibri"/>
                <a:ea typeface="MS Gothic"/>
                <a:cs typeface="Times New Roman"/>
              </a:rPr>
              <a:t> </a:t>
            </a:r>
            <a:r>
              <a:rPr lang="de-AT" sz="3600" b="1" kern="1400" cap="small" spc="-67" dirty="0" err="1">
                <a:latin typeface="Calibri"/>
                <a:ea typeface="MS Gothic"/>
                <a:cs typeface="Times New Roman"/>
              </a:rPr>
              <a:t>would</a:t>
            </a:r>
            <a:r>
              <a:rPr lang="de-AT" sz="3600" b="1" kern="1400" cap="small" spc="-67" dirty="0">
                <a:latin typeface="Calibri"/>
                <a:ea typeface="MS Gothic"/>
                <a:cs typeface="Times New Roman"/>
              </a:rPr>
              <a:t> do </a:t>
            </a:r>
            <a:r>
              <a:rPr lang="de-AT" sz="3600" b="1" kern="1400" cap="small" spc="-67" dirty="0" err="1">
                <a:latin typeface="Calibri"/>
                <a:ea typeface="MS Gothic"/>
                <a:cs typeface="Times New Roman"/>
              </a:rPr>
              <a:t>differently</a:t>
            </a:r>
            <a:r>
              <a:rPr lang="de-AT" sz="3600" b="1" kern="1400" cap="small" spc="-67" dirty="0">
                <a:latin typeface="Calibri"/>
                <a:ea typeface="MS Gothic"/>
                <a:cs typeface="Times New Roman"/>
              </a:rPr>
              <a:t>?</a:t>
            </a:r>
            <a:endParaRPr lang="de-AT" sz="3600" b="1" kern="1400" spc="-67" dirty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1559B5-576A-7B4E-8B85-16AC0368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" y="79152"/>
            <a:ext cx="2715202" cy="13048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C3AFF02-5008-2243-9C20-7EA84D21F2BC}"/>
              </a:ext>
            </a:extLst>
          </p:cNvPr>
          <p:cNvSpPr txBox="1"/>
          <p:nvPr/>
        </p:nvSpPr>
        <p:spPr>
          <a:xfrm>
            <a:off x="0" y="4726127"/>
            <a:ext cx="12223790" cy="259205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3000" b="1" dirty="0">
                <a:cs typeface="Arial"/>
              </a:rPr>
              <a:t>Involving the public</a:t>
            </a:r>
          </a:p>
          <a:p>
            <a:pPr marL="457200" indent="-457200"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3000" b="1" dirty="0">
                <a:cs typeface="Arial"/>
              </a:rPr>
              <a:t>Citizen Science approach</a:t>
            </a:r>
          </a:p>
          <a:p>
            <a:pPr marL="457200" indent="-457200"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3000" b="1" dirty="0">
                <a:cs typeface="Arial"/>
              </a:rPr>
              <a:t>Pop-up exhibition</a:t>
            </a:r>
          </a:p>
          <a:p>
            <a:pPr marL="457200" indent="-457200"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3000" b="1" dirty="0">
                <a:cs typeface="Arial"/>
              </a:rPr>
              <a:t>Re-use and Recycle of learning materials</a:t>
            </a:r>
          </a:p>
          <a:p>
            <a:pPr marL="457200" indent="-457200" defTabSz="1219216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de-DE" sz="3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18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25A6F8-7A4D-524D-A509-14D2E25B2754}"/>
              </a:ext>
            </a:extLst>
          </p:cNvPr>
          <p:cNvSpPr txBox="1"/>
          <p:nvPr/>
        </p:nvSpPr>
        <p:spPr>
          <a:xfrm>
            <a:off x="0" y="4387045"/>
            <a:ext cx="12192000" cy="247095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2160" tIns="46080" rIns="92160" bIns="46080" rtlCol="0" anchor="ctr">
            <a:spAutoFit/>
          </a:bodyPr>
          <a:lstStyle/>
          <a:p>
            <a:pPr algn="ctr"/>
            <a:endParaRPr lang="de-DE" sz="907" b="1" dirty="0">
              <a:solidFill>
                <a:schemeClr val="accent1"/>
              </a:solidFill>
            </a:endParaRPr>
          </a:p>
          <a:p>
            <a:pPr algn="ctr"/>
            <a:r>
              <a:rPr lang="de-DE" sz="4838" b="1" dirty="0">
                <a:solidFill>
                  <a:schemeClr val="accent1"/>
                </a:solidFill>
              </a:rPr>
              <a:t>Kontakt</a:t>
            </a:r>
            <a:endParaRPr lang="de-DE" sz="4838" b="1" dirty="0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/>
              </a:rPr>
              <a:t>Mag. Petra </a:t>
            </a:r>
            <a:r>
              <a:rPr lang="de-DE" sz="2400" dirty="0" err="1">
                <a:solidFill>
                  <a:srgbClr val="000000"/>
                </a:solidFill>
                <a:cs typeface="Arial"/>
              </a:rPr>
              <a:t>Szucsich</a:t>
            </a:r>
            <a:r>
              <a:rPr lang="de-DE" sz="2400" dirty="0">
                <a:solidFill>
                  <a:srgbClr val="000000"/>
                </a:solidFill>
                <a:cs typeface="Arial"/>
              </a:rPr>
              <a:t>, </a:t>
            </a:r>
            <a:r>
              <a:rPr lang="de-DE" sz="2400" dirty="0" err="1">
                <a:solidFill>
                  <a:srgbClr val="000000"/>
                </a:solidFill>
                <a:cs typeface="Arial"/>
              </a:rPr>
              <a:t>MSc</a:t>
            </a:r>
            <a:r>
              <a:rPr lang="de-DE" sz="2400" dirty="0">
                <a:solidFill>
                  <a:srgbClr val="000000"/>
                </a:solidFill>
                <a:cs typeface="Arial"/>
              </a:rPr>
              <a:t> - E-Mail: </a:t>
            </a:r>
            <a:r>
              <a:rPr lang="de-DE" sz="2400" dirty="0">
                <a:solidFill>
                  <a:srgbClr val="000000"/>
                </a:solidFill>
                <a:cs typeface="Arial"/>
                <a:hlinkClick r:id="rId4"/>
              </a:rPr>
              <a:t>petra.szucsich@phwien.ac.at</a:t>
            </a:r>
            <a:r>
              <a:rPr lang="de-DE" sz="2400" dirty="0">
                <a:solidFill>
                  <a:srgbClr val="000000"/>
                </a:solidFill>
                <a:cs typeface="Arial"/>
              </a:rPr>
              <a:t>  </a:t>
            </a:r>
            <a:br>
              <a:rPr lang="de-DE" sz="2400" dirty="0">
                <a:solidFill>
                  <a:srgbClr val="000000"/>
                </a:solidFill>
                <a:cs typeface="Arial"/>
              </a:rPr>
            </a:br>
            <a:endParaRPr lang="de-DE" sz="2400" dirty="0"/>
          </a:p>
          <a:p>
            <a:pPr algn="ctr"/>
            <a:r>
              <a:rPr lang="de-DE" sz="2400" dirty="0">
                <a:solidFill>
                  <a:srgbClr val="000000"/>
                </a:solidFill>
                <a:cs typeface="Arial"/>
              </a:rPr>
              <a:t>Mag. Martin Sankofi, </a:t>
            </a:r>
            <a:r>
              <a:rPr lang="de-DE" sz="2400" dirty="0" err="1">
                <a:solidFill>
                  <a:srgbClr val="000000"/>
                </a:solidFill>
                <a:cs typeface="Arial"/>
              </a:rPr>
              <a:t>MSc</a:t>
            </a:r>
            <a:r>
              <a:rPr lang="de-DE" sz="2400" dirty="0">
                <a:solidFill>
                  <a:srgbClr val="000000"/>
                </a:solidFill>
                <a:cs typeface="Arial"/>
              </a:rPr>
              <a:t> - E-Mail: </a:t>
            </a:r>
            <a:r>
              <a:rPr lang="de-DE" sz="2400" dirty="0">
                <a:solidFill>
                  <a:srgbClr val="000000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martin.sankofi@phwien.ac.a</a:t>
            </a:r>
            <a:r>
              <a:rPr lang="de-DE" sz="1600" dirty="0">
                <a:solidFill>
                  <a:srgbClr val="000000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de-DE" sz="1600" dirty="0">
                <a:solidFill>
                  <a:srgbClr val="000000"/>
                </a:solidFill>
                <a:cs typeface="Arial"/>
              </a:rPr>
              <a:t>  </a:t>
            </a:r>
            <a:br>
              <a:rPr lang="de-DE" sz="1600" dirty="0">
                <a:solidFill>
                  <a:srgbClr val="000000"/>
                </a:solidFill>
                <a:cs typeface="Arial"/>
              </a:rPr>
            </a:br>
            <a:endParaRPr lang="de-DE" sz="1600" dirty="0">
              <a:solidFill>
                <a:prstClr val="black"/>
              </a:solidFill>
            </a:endParaRPr>
          </a:p>
          <a:p>
            <a:pPr algn="ctr"/>
            <a:endParaRPr lang="de-DE" sz="907" dirty="0">
              <a:solidFill>
                <a:schemeClr val="accent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1877F95-0886-4D68-A94B-4293B9103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4" y="1112109"/>
            <a:ext cx="3556918" cy="3909200"/>
          </a:xfrm>
          <a:prstGeom prst="rect">
            <a:avLst/>
          </a:prstGeom>
        </p:spPr>
      </p:pic>
      <p:sp>
        <p:nvSpPr>
          <p:cNvPr id="18" name="Abgerundete rechteckige Legende 6">
            <a:extLst>
              <a:ext uri="{FF2B5EF4-FFF2-40B4-BE49-F238E27FC236}">
                <a16:creationId xmlns:a16="http://schemas.microsoft.com/office/drawing/2014/main" id="{7999E9F4-627C-4742-8C5E-103BE1A04436}"/>
              </a:ext>
            </a:extLst>
          </p:cNvPr>
          <p:cNvSpPr/>
          <p:nvPr/>
        </p:nvSpPr>
        <p:spPr>
          <a:xfrm rot="20926228">
            <a:off x="667063" y="2661137"/>
            <a:ext cx="3432621" cy="2045519"/>
          </a:xfrm>
          <a:prstGeom prst="wedgeRoundRectCallout">
            <a:avLst>
              <a:gd name="adj1" fmla="val 41950"/>
              <a:gd name="adj2" fmla="val -77819"/>
              <a:gd name="adj3" fmla="val 16667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0684" b="1" kern="1400" cap="small" spc="-67" err="1">
                <a:latin typeface="Calibri" panose="020F0502020204030204" pitchFamily="34" charset="0"/>
                <a:ea typeface="MS Gothic" panose="020B0609070205080204" pitchFamily="49" charset="-128"/>
                <a:cs typeface="Arial (Textkörper)"/>
              </a:rPr>
              <a:t>Öha</a:t>
            </a:r>
            <a:r>
              <a:rPr lang="de-AT" sz="8870" b="1" kern="1400" spc="-67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!</a:t>
            </a:r>
            <a:endParaRPr lang="de-AT" sz="5443" b="1" kern="1400" spc="-67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21110"/>
      </p:ext>
    </p:extLst>
  </p:cSld>
  <p:clrMapOvr>
    <a:masterClrMapping/>
  </p:clrMapOvr>
</p:sld>
</file>

<file path=ppt/theme/theme1.xml><?xml version="1.0" encoding="utf-8"?>
<a:theme xmlns:a="http://schemas.openxmlformats.org/drawingml/2006/main" name="PH-Wien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W_Vorlage_Praesentationen_6_V3" id="{CE2ADD6D-9F1D-4DCA-BE26-12957109A5B4}" vid="{5F394179-30FF-4F60-BDCF-AF2756635BB6}"/>
    </a:ext>
  </a:extLst>
</a:theme>
</file>

<file path=ppt/theme/theme2.xml><?xml version="1.0" encoding="utf-8"?>
<a:theme xmlns:a="http://schemas.openxmlformats.org/drawingml/2006/main" name="Larissa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70D714E9FFB843A242314308BEB415" ma:contentTypeVersion="11" ma:contentTypeDescription="Ein neues Dokument erstellen." ma:contentTypeScope="" ma:versionID="d72bfd4910c6bb1ae0a2f6bb4eb1ce6d">
  <xsd:schema xmlns:xsd="http://www.w3.org/2001/XMLSchema" xmlns:xs="http://www.w3.org/2001/XMLSchema" xmlns:p="http://schemas.microsoft.com/office/2006/metadata/properties" xmlns:ns2="5fb1a285-3ab3-436c-be82-59a827574fc2" xmlns:ns3="07ad5528-3275-4676-b728-6c5bfd4e5530" targetNamespace="http://schemas.microsoft.com/office/2006/metadata/properties" ma:root="true" ma:fieldsID="aa4834fa44c468339fea8bcb47f86d38" ns2:_="" ns3:_="">
    <xsd:import namespace="5fb1a285-3ab3-436c-be82-59a827574fc2"/>
    <xsd:import namespace="07ad5528-3275-4676-b728-6c5bfd4e5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1a285-3ab3-436c-be82-59a827574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d5528-3275-4676-b728-6c5bfd4e5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82319-DCA1-4495-AABB-F1CE0FA7A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285F9-ABA5-47AE-BC13-F48BD556514A}">
  <ds:schemaRefs>
    <ds:schemaRef ds:uri="07ad5528-3275-4676-b728-6c5bfd4e5530"/>
    <ds:schemaRef ds:uri="5fb1a285-3ab3-436c-be82-59a827574f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4D3B1F-1568-42DC-9184-CF6B31BE85D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fb1a285-3ab3-436c-be82-59a827574fc2"/>
    <ds:schemaRef ds:uri="http://schemas.microsoft.com/office/infopath/2007/PartnerControls"/>
    <ds:schemaRef ds:uri="07ad5528-3275-4676-b728-6c5bfd4e553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PHW_Vorlage_Praesentation_Kurzlogo_schlicht</Template>
  <TotalTime>0</TotalTime>
  <Words>155</Words>
  <Application>Microsoft Macintosh PowerPoint</Application>
  <PresentationFormat>Breitbild</PresentationFormat>
  <Paragraphs>38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PH-Wien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Orgranigramm</dc:title>
  <dc:creator>Nina Grünberger</dc:creator>
  <cp:lastModifiedBy>Martin Sankofi</cp:lastModifiedBy>
  <cp:revision>2</cp:revision>
  <cp:lastPrinted>2019-10-10T11:20:15Z</cp:lastPrinted>
  <dcterms:created xsi:type="dcterms:W3CDTF">2019-01-14T14:18:19Z</dcterms:created>
  <dcterms:modified xsi:type="dcterms:W3CDTF">2022-02-24T19:10:10Z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0x0101008B70D714E9FFB843A242314308BEB415</vt:lpwstr>
  </property>
</Properties>
</file>