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306" r:id="rId4"/>
    <p:sldId id="308" r:id="rId5"/>
    <p:sldId id="307" r:id="rId6"/>
    <p:sldId id="309" r:id="rId7"/>
    <p:sldId id="310" r:id="rId8"/>
    <p:sldId id="311" r:id="rId9"/>
    <p:sldId id="313" r:id="rId10"/>
    <p:sldId id="314" r:id="rId11"/>
    <p:sldId id="315" r:id="rId12"/>
    <p:sldId id="316" r:id="rId13"/>
    <p:sldId id="317" r:id="rId14"/>
    <p:sldId id="318" r:id="rId15"/>
    <p:sldId id="319" r:id="rId16"/>
    <p:sldId id="320" r:id="rId17"/>
    <p:sldId id="321" r:id="rId18"/>
    <p:sldId id="322" r:id="rId19"/>
    <p:sldId id="323"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38D"/>
    <a:srgbClr val="984807"/>
    <a:srgbClr val="CC6600"/>
    <a:srgbClr val="21298F"/>
    <a:srgbClr val="000066"/>
    <a:srgbClr val="CDEDFF"/>
    <a:srgbClr val="E1F4FF"/>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66974" autoAdjust="0"/>
  </p:normalViewPr>
  <p:slideViewPr>
    <p:cSldViewPr>
      <p:cViewPr varScale="1">
        <p:scale>
          <a:sx n="121" d="100"/>
          <a:sy n="121" d="100"/>
        </p:scale>
        <p:origin x="-33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2BFAE-0A22-40E8-BFBD-02F5AD7482A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8547D197-BE06-4C1D-8CD1-A7A11FA0CE74}">
      <dgm:prSet phldrT="[Texto]" custT="1"/>
      <dgm:spPr/>
      <dgm:t>
        <a:bodyPr/>
        <a:lstStyle/>
        <a:p>
          <a:r>
            <a:rPr lang="es-ES" sz="1400" b="1" dirty="0">
              <a:solidFill>
                <a:srgbClr val="21298F"/>
              </a:solidFill>
            </a:rPr>
            <a:t>Dynamics </a:t>
          </a:r>
          <a:r>
            <a:rPr lang="es-ES" sz="1400" b="1" dirty="0" err="1">
              <a:solidFill>
                <a:srgbClr val="21298F"/>
              </a:solidFill>
            </a:rPr>
            <a:t>coordinated</a:t>
          </a:r>
          <a:r>
            <a:rPr lang="es-ES" sz="1400" b="1" dirty="0">
              <a:solidFill>
                <a:srgbClr val="21298F"/>
              </a:solidFill>
            </a:rPr>
            <a:t> </a:t>
          </a:r>
          <a:r>
            <a:rPr lang="es-ES" sz="1400" b="1" dirty="0" err="1">
              <a:solidFill>
                <a:srgbClr val="21298F"/>
              </a:solidFill>
            </a:rPr>
            <a:t>work</a:t>
          </a:r>
          <a:r>
            <a:rPr lang="es-ES" sz="1400" b="1" dirty="0">
              <a:solidFill>
                <a:srgbClr val="21298F"/>
              </a:solidFill>
            </a:rPr>
            <a:t> </a:t>
          </a:r>
        </a:p>
      </dgm:t>
    </dgm:pt>
    <dgm:pt modelId="{45C5A0C9-B3F9-4D60-B5E0-BDD1BA1D1AFC}" type="parTrans" cxnId="{33471EB4-272B-43AF-A17D-0A4A8ADAF237}">
      <dgm:prSet/>
      <dgm:spPr/>
      <dgm:t>
        <a:bodyPr/>
        <a:lstStyle/>
        <a:p>
          <a:endParaRPr lang="es-ES"/>
        </a:p>
      </dgm:t>
    </dgm:pt>
    <dgm:pt modelId="{3C96A65B-D967-48F9-B243-AAEF77C72C11}" type="sibTrans" cxnId="{33471EB4-272B-43AF-A17D-0A4A8ADAF237}">
      <dgm:prSet/>
      <dgm:spPr/>
      <dgm:t>
        <a:bodyPr/>
        <a:lstStyle/>
        <a:p>
          <a:endParaRPr lang="es-ES"/>
        </a:p>
      </dgm:t>
    </dgm:pt>
    <dgm:pt modelId="{51B6A5A8-9E54-4EE7-B10C-8C7928026804}">
      <dgm:prSet phldrT="[Texto]" custT="1"/>
      <dgm:spPr/>
      <dgm:t>
        <a:bodyPr/>
        <a:lstStyle/>
        <a:p>
          <a:r>
            <a:rPr lang="en-US" sz="1400" b="1" dirty="0">
              <a:solidFill>
                <a:srgbClr val="21298F"/>
              </a:solidFill>
            </a:rPr>
            <a:t>The individualized follow-up of students</a:t>
          </a:r>
          <a:endParaRPr lang="es-ES" sz="1400" b="1" dirty="0">
            <a:solidFill>
              <a:srgbClr val="21298F"/>
            </a:solidFill>
          </a:endParaRPr>
        </a:p>
      </dgm:t>
    </dgm:pt>
    <dgm:pt modelId="{02463AE2-B003-4089-BAD0-C0B46F63DCC7}" type="parTrans" cxnId="{26B2AD86-EED0-425B-840E-0786C4B8C927}">
      <dgm:prSet/>
      <dgm:spPr/>
      <dgm:t>
        <a:bodyPr/>
        <a:lstStyle/>
        <a:p>
          <a:endParaRPr lang="es-ES"/>
        </a:p>
      </dgm:t>
    </dgm:pt>
    <dgm:pt modelId="{95628BD7-BB89-41D8-AC80-E34AEE6000C2}" type="sibTrans" cxnId="{26B2AD86-EED0-425B-840E-0786C4B8C927}">
      <dgm:prSet/>
      <dgm:spPr/>
      <dgm:t>
        <a:bodyPr/>
        <a:lstStyle/>
        <a:p>
          <a:endParaRPr lang="es-ES"/>
        </a:p>
      </dgm:t>
    </dgm:pt>
    <dgm:pt modelId="{827D840B-ABA6-4209-8629-2BF08A9D6A48}">
      <dgm:prSet phldrT="[Texto]" custT="1"/>
      <dgm:spPr/>
      <dgm:t>
        <a:bodyPr/>
        <a:lstStyle/>
        <a:p>
          <a:r>
            <a:rPr lang="es-ES" sz="1400" b="1" dirty="0" err="1">
              <a:solidFill>
                <a:srgbClr val="21298F"/>
              </a:solidFill>
            </a:rPr>
            <a:t>The</a:t>
          </a:r>
          <a:r>
            <a:rPr lang="es-ES" sz="1400" b="1" dirty="0">
              <a:solidFill>
                <a:srgbClr val="21298F"/>
              </a:solidFill>
            </a:rPr>
            <a:t> </a:t>
          </a:r>
          <a:r>
            <a:rPr lang="es-ES" sz="1400" b="1" dirty="0" err="1">
              <a:solidFill>
                <a:srgbClr val="21298F"/>
              </a:solidFill>
            </a:rPr>
            <a:t>reflexive</a:t>
          </a:r>
          <a:r>
            <a:rPr lang="es-ES" sz="1400" b="1" dirty="0">
              <a:solidFill>
                <a:srgbClr val="21298F"/>
              </a:solidFill>
            </a:rPr>
            <a:t> </a:t>
          </a:r>
          <a:r>
            <a:rPr lang="es-ES" sz="1400" b="1" dirty="0" err="1">
              <a:solidFill>
                <a:srgbClr val="21298F"/>
              </a:solidFill>
            </a:rPr>
            <a:t>self-learning</a:t>
          </a:r>
          <a:r>
            <a:rPr lang="es-ES" sz="1400" b="1" dirty="0">
              <a:solidFill>
                <a:srgbClr val="21298F"/>
              </a:solidFill>
            </a:rPr>
            <a:t> </a:t>
          </a:r>
          <a:r>
            <a:rPr lang="es-ES" sz="1400" b="1" dirty="0" err="1">
              <a:solidFill>
                <a:srgbClr val="21298F"/>
              </a:solidFill>
            </a:rPr>
            <a:t>process</a:t>
          </a:r>
          <a:endParaRPr lang="es-ES" sz="1400" b="1" dirty="0">
            <a:solidFill>
              <a:srgbClr val="21298F"/>
            </a:solidFill>
          </a:endParaRPr>
        </a:p>
      </dgm:t>
    </dgm:pt>
    <dgm:pt modelId="{8582C31E-7C73-4692-B19B-D9E2528BDDBE}" type="parTrans" cxnId="{F31BD60A-055D-4010-B52F-EFC4CEEBA49E}">
      <dgm:prSet/>
      <dgm:spPr/>
      <dgm:t>
        <a:bodyPr/>
        <a:lstStyle/>
        <a:p>
          <a:endParaRPr lang="es-ES"/>
        </a:p>
      </dgm:t>
    </dgm:pt>
    <dgm:pt modelId="{09A3CFE3-6E6A-4E77-98ED-78288A942A43}" type="sibTrans" cxnId="{F31BD60A-055D-4010-B52F-EFC4CEEBA49E}">
      <dgm:prSet/>
      <dgm:spPr/>
      <dgm:t>
        <a:bodyPr/>
        <a:lstStyle/>
        <a:p>
          <a:endParaRPr lang="es-ES"/>
        </a:p>
      </dgm:t>
    </dgm:pt>
    <dgm:pt modelId="{818A9AA3-675B-4711-BCDC-A20BA4883416}" type="pres">
      <dgm:prSet presAssocID="{2DE2BFAE-0A22-40E8-BFBD-02F5AD7482A1}" presName="Name0" presStyleCnt="0">
        <dgm:presLayoutVars>
          <dgm:dir/>
          <dgm:resizeHandles val="exact"/>
        </dgm:presLayoutVars>
      </dgm:prSet>
      <dgm:spPr/>
      <dgm:t>
        <a:bodyPr/>
        <a:lstStyle/>
        <a:p>
          <a:endParaRPr lang="es-ES"/>
        </a:p>
      </dgm:t>
    </dgm:pt>
    <dgm:pt modelId="{41E0BB7B-A639-4A3B-8918-5D0378FE3BD9}" type="pres">
      <dgm:prSet presAssocID="{8547D197-BE06-4C1D-8CD1-A7A11FA0CE74}" presName="composite" presStyleCnt="0"/>
      <dgm:spPr/>
    </dgm:pt>
    <dgm:pt modelId="{526202FC-FE28-4F20-9EB8-8066A007E8A2}" type="pres">
      <dgm:prSet presAssocID="{8547D197-BE06-4C1D-8CD1-A7A11FA0CE74}" presName="rect1" presStyleLbl="trAlignAcc1" presStyleIdx="0" presStyleCnt="3">
        <dgm:presLayoutVars>
          <dgm:bulletEnabled val="1"/>
        </dgm:presLayoutVars>
      </dgm:prSet>
      <dgm:spPr/>
      <dgm:t>
        <a:bodyPr/>
        <a:lstStyle/>
        <a:p>
          <a:endParaRPr lang="es-ES"/>
        </a:p>
      </dgm:t>
    </dgm:pt>
    <dgm:pt modelId="{8F423350-9058-4DE9-90B9-9B0A0EE47549}" type="pres">
      <dgm:prSet presAssocID="{8547D197-BE06-4C1D-8CD1-A7A11FA0CE74}"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pt>
    <dgm:pt modelId="{D317E070-F5C9-4404-9EC0-17F42FCDCDC6}" type="pres">
      <dgm:prSet presAssocID="{3C96A65B-D967-48F9-B243-AAEF77C72C11}" presName="sibTrans" presStyleCnt="0"/>
      <dgm:spPr/>
    </dgm:pt>
    <dgm:pt modelId="{9F43343A-E250-42C7-A49E-231FFC2439C8}" type="pres">
      <dgm:prSet presAssocID="{51B6A5A8-9E54-4EE7-B10C-8C7928026804}" presName="composite" presStyleCnt="0"/>
      <dgm:spPr/>
    </dgm:pt>
    <dgm:pt modelId="{946D9AED-9403-48AA-A4E4-190365128E81}" type="pres">
      <dgm:prSet presAssocID="{51B6A5A8-9E54-4EE7-B10C-8C7928026804}" presName="rect1" presStyleLbl="trAlignAcc1" presStyleIdx="1" presStyleCnt="3">
        <dgm:presLayoutVars>
          <dgm:bulletEnabled val="1"/>
        </dgm:presLayoutVars>
      </dgm:prSet>
      <dgm:spPr/>
      <dgm:t>
        <a:bodyPr/>
        <a:lstStyle/>
        <a:p>
          <a:endParaRPr lang="es-ES"/>
        </a:p>
      </dgm:t>
    </dgm:pt>
    <dgm:pt modelId="{EC45852B-B42F-416A-A4DA-CCC8CFF0F21E}" type="pres">
      <dgm:prSet presAssocID="{51B6A5A8-9E54-4EE7-B10C-8C7928026804}"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6000" r="-56000"/>
          </a:stretch>
        </a:blipFill>
      </dgm:spPr>
    </dgm:pt>
    <dgm:pt modelId="{5DAA8C00-6A3D-4B6A-9CB5-4CB80E4F512B}" type="pres">
      <dgm:prSet presAssocID="{95628BD7-BB89-41D8-AC80-E34AEE6000C2}" presName="sibTrans" presStyleCnt="0"/>
      <dgm:spPr/>
    </dgm:pt>
    <dgm:pt modelId="{52B01D59-F465-49E8-9ABE-758BFE204C02}" type="pres">
      <dgm:prSet presAssocID="{827D840B-ABA6-4209-8629-2BF08A9D6A48}" presName="composite" presStyleCnt="0"/>
      <dgm:spPr/>
    </dgm:pt>
    <dgm:pt modelId="{76FB369D-8AE1-464C-A457-8EBE5C03505D}" type="pres">
      <dgm:prSet presAssocID="{827D840B-ABA6-4209-8629-2BF08A9D6A48}" presName="rect1" presStyleLbl="trAlignAcc1" presStyleIdx="2" presStyleCnt="3">
        <dgm:presLayoutVars>
          <dgm:bulletEnabled val="1"/>
        </dgm:presLayoutVars>
      </dgm:prSet>
      <dgm:spPr/>
      <dgm:t>
        <a:bodyPr/>
        <a:lstStyle/>
        <a:p>
          <a:endParaRPr lang="es-ES"/>
        </a:p>
      </dgm:t>
    </dgm:pt>
    <dgm:pt modelId="{2096AC7F-C334-41C6-A373-C6FFBF66DA52}" type="pres">
      <dgm:prSet presAssocID="{827D840B-ABA6-4209-8629-2BF08A9D6A48}"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6000" r="-56000"/>
          </a:stretch>
        </a:blipFill>
      </dgm:spPr>
    </dgm:pt>
  </dgm:ptLst>
  <dgm:cxnLst>
    <dgm:cxn modelId="{885C3996-DAFF-4EB3-A3C4-7ED66A62927E}" type="presOf" srcId="{8547D197-BE06-4C1D-8CD1-A7A11FA0CE74}" destId="{526202FC-FE28-4F20-9EB8-8066A007E8A2}" srcOrd="0" destOrd="0" presId="urn:microsoft.com/office/officeart/2008/layout/PictureStrips"/>
    <dgm:cxn modelId="{EAEDA134-75CD-450A-A7A9-5C22CDEE1A0D}" type="presOf" srcId="{51B6A5A8-9E54-4EE7-B10C-8C7928026804}" destId="{946D9AED-9403-48AA-A4E4-190365128E81}" srcOrd="0" destOrd="0" presId="urn:microsoft.com/office/officeart/2008/layout/PictureStrips"/>
    <dgm:cxn modelId="{1691BCC9-5A64-4B26-BE7A-8DAEFD90EBCC}" type="presOf" srcId="{2DE2BFAE-0A22-40E8-BFBD-02F5AD7482A1}" destId="{818A9AA3-675B-4711-BCDC-A20BA4883416}" srcOrd="0" destOrd="0" presId="urn:microsoft.com/office/officeart/2008/layout/PictureStrips"/>
    <dgm:cxn modelId="{53BE1914-5037-4015-9FCE-4D734F5A2A57}" type="presOf" srcId="{827D840B-ABA6-4209-8629-2BF08A9D6A48}" destId="{76FB369D-8AE1-464C-A457-8EBE5C03505D}" srcOrd="0" destOrd="0" presId="urn:microsoft.com/office/officeart/2008/layout/PictureStrips"/>
    <dgm:cxn modelId="{26B2AD86-EED0-425B-840E-0786C4B8C927}" srcId="{2DE2BFAE-0A22-40E8-BFBD-02F5AD7482A1}" destId="{51B6A5A8-9E54-4EE7-B10C-8C7928026804}" srcOrd="1" destOrd="0" parTransId="{02463AE2-B003-4089-BAD0-C0B46F63DCC7}" sibTransId="{95628BD7-BB89-41D8-AC80-E34AEE6000C2}"/>
    <dgm:cxn modelId="{F31BD60A-055D-4010-B52F-EFC4CEEBA49E}" srcId="{2DE2BFAE-0A22-40E8-BFBD-02F5AD7482A1}" destId="{827D840B-ABA6-4209-8629-2BF08A9D6A48}" srcOrd="2" destOrd="0" parTransId="{8582C31E-7C73-4692-B19B-D9E2528BDDBE}" sibTransId="{09A3CFE3-6E6A-4E77-98ED-78288A942A43}"/>
    <dgm:cxn modelId="{33471EB4-272B-43AF-A17D-0A4A8ADAF237}" srcId="{2DE2BFAE-0A22-40E8-BFBD-02F5AD7482A1}" destId="{8547D197-BE06-4C1D-8CD1-A7A11FA0CE74}" srcOrd="0" destOrd="0" parTransId="{45C5A0C9-B3F9-4D60-B5E0-BDD1BA1D1AFC}" sibTransId="{3C96A65B-D967-48F9-B243-AAEF77C72C11}"/>
    <dgm:cxn modelId="{39756761-0B9E-44B3-B7D4-5D460ECF54DE}" type="presParOf" srcId="{818A9AA3-675B-4711-BCDC-A20BA4883416}" destId="{41E0BB7B-A639-4A3B-8918-5D0378FE3BD9}" srcOrd="0" destOrd="0" presId="urn:microsoft.com/office/officeart/2008/layout/PictureStrips"/>
    <dgm:cxn modelId="{1B1E4CE7-83B6-4F15-B7A5-D8108F298D85}" type="presParOf" srcId="{41E0BB7B-A639-4A3B-8918-5D0378FE3BD9}" destId="{526202FC-FE28-4F20-9EB8-8066A007E8A2}" srcOrd="0" destOrd="0" presId="urn:microsoft.com/office/officeart/2008/layout/PictureStrips"/>
    <dgm:cxn modelId="{F622022B-C107-47BA-9007-123D372E2866}" type="presParOf" srcId="{41E0BB7B-A639-4A3B-8918-5D0378FE3BD9}" destId="{8F423350-9058-4DE9-90B9-9B0A0EE47549}" srcOrd="1" destOrd="0" presId="urn:microsoft.com/office/officeart/2008/layout/PictureStrips"/>
    <dgm:cxn modelId="{C7FE7510-A086-4CD8-B92E-42D334656C7B}" type="presParOf" srcId="{818A9AA3-675B-4711-BCDC-A20BA4883416}" destId="{D317E070-F5C9-4404-9EC0-17F42FCDCDC6}" srcOrd="1" destOrd="0" presId="urn:microsoft.com/office/officeart/2008/layout/PictureStrips"/>
    <dgm:cxn modelId="{255F1582-C271-4D75-8BE7-0A2389A51646}" type="presParOf" srcId="{818A9AA3-675B-4711-BCDC-A20BA4883416}" destId="{9F43343A-E250-42C7-A49E-231FFC2439C8}" srcOrd="2" destOrd="0" presId="urn:microsoft.com/office/officeart/2008/layout/PictureStrips"/>
    <dgm:cxn modelId="{944A84CE-146A-4104-A7A5-92B788D51EF7}" type="presParOf" srcId="{9F43343A-E250-42C7-A49E-231FFC2439C8}" destId="{946D9AED-9403-48AA-A4E4-190365128E81}" srcOrd="0" destOrd="0" presId="urn:microsoft.com/office/officeart/2008/layout/PictureStrips"/>
    <dgm:cxn modelId="{27505325-A8D8-4776-89C2-2E0F4F9BD990}" type="presParOf" srcId="{9F43343A-E250-42C7-A49E-231FFC2439C8}" destId="{EC45852B-B42F-416A-A4DA-CCC8CFF0F21E}" srcOrd="1" destOrd="0" presId="urn:microsoft.com/office/officeart/2008/layout/PictureStrips"/>
    <dgm:cxn modelId="{7BAB4F18-824D-491C-9E27-18A2DD4B69E5}" type="presParOf" srcId="{818A9AA3-675B-4711-BCDC-A20BA4883416}" destId="{5DAA8C00-6A3D-4B6A-9CB5-4CB80E4F512B}" srcOrd="3" destOrd="0" presId="urn:microsoft.com/office/officeart/2008/layout/PictureStrips"/>
    <dgm:cxn modelId="{722487AC-50B5-4D21-950C-F8D0EE46A1CD}" type="presParOf" srcId="{818A9AA3-675B-4711-BCDC-A20BA4883416}" destId="{52B01D59-F465-49E8-9ABE-758BFE204C02}" srcOrd="4" destOrd="0" presId="urn:microsoft.com/office/officeart/2008/layout/PictureStrips"/>
    <dgm:cxn modelId="{46E64E1D-8488-4972-B57E-7EFDBD2DC8E8}" type="presParOf" srcId="{52B01D59-F465-49E8-9ABE-758BFE204C02}" destId="{76FB369D-8AE1-464C-A457-8EBE5C03505D}" srcOrd="0" destOrd="0" presId="urn:microsoft.com/office/officeart/2008/layout/PictureStrips"/>
    <dgm:cxn modelId="{9DABAB94-7A66-41F5-B0CE-CB42F4D543EF}" type="presParOf" srcId="{52B01D59-F465-49E8-9ABE-758BFE204C02}" destId="{2096AC7F-C334-41C6-A373-C6FFBF66DA52}"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202FC-FE28-4F20-9EB8-8066A007E8A2}">
      <dsp:nvSpPr>
        <dsp:cNvPr id="0" name=""/>
        <dsp:cNvSpPr/>
      </dsp:nvSpPr>
      <dsp:spPr>
        <a:xfrm>
          <a:off x="86487" y="324386"/>
          <a:ext cx="2069495" cy="6467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043" tIns="53340" rIns="53340" bIns="53340" numCol="1" spcCol="1270" anchor="ctr" anchorCtr="0">
          <a:noAutofit/>
        </a:bodyPr>
        <a:lstStyle/>
        <a:p>
          <a:pPr lvl="0" algn="l" defTabSz="622300">
            <a:lnSpc>
              <a:spcPct val="90000"/>
            </a:lnSpc>
            <a:spcBef>
              <a:spcPct val="0"/>
            </a:spcBef>
            <a:spcAft>
              <a:spcPct val="35000"/>
            </a:spcAft>
          </a:pPr>
          <a:r>
            <a:rPr lang="es-ES" sz="1400" b="1" kern="1200" dirty="0">
              <a:solidFill>
                <a:srgbClr val="21298F"/>
              </a:solidFill>
            </a:rPr>
            <a:t>Dynamics </a:t>
          </a:r>
          <a:r>
            <a:rPr lang="es-ES" sz="1400" b="1" kern="1200" dirty="0" err="1">
              <a:solidFill>
                <a:srgbClr val="21298F"/>
              </a:solidFill>
            </a:rPr>
            <a:t>coordinated</a:t>
          </a:r>
          <a:r>
            <a:rPr lang="es-ES" sz="1400" b="1" kern="1200" dirty="0">
              <a:solidFill>
                <a:srgbClr val="21298F"/>
              </a:solidFill>
            </a:rPr>
            <a:t> </a:t>
          </a:r>
          <a:r>
            <a:rPr lang="es-ES" sz="1400" b="1" kern="1200" dirty="0" err="1">
              <a:solidFill>
                <a:srgbClr val="21298F"/>
              </a:solidFill>
            </a:rPr>
            <a:t>work</a:t>
          </a:r>
          <a:r>
            <a:rPr lang="es-ES" sz="1400" b="1" kern="1200" dirty="0">
              <a:solidFill>
                <a:srgbClr val="21298F"/>
              </a:solidFill>
            </a:rPr>
            <a:t> </a:t>
          </a:r>
        </a:p>
      </dsp:txBody>
      <dsp:txXfrm>
        <a:off x="86487" y="324386"/>
        <a:ext cx="2069495" cy="646717"/>
      </dsp:txXfrm>
    </dsp:sp>
    <dsp:sp modelId="{8F423350-9058-4DE9-90B9-9B0A0EE47549}">
      <dsp:nvSpPr>
        <dsp:cNvPr id="0" name=""/>
        <dsp:cNvSpPr/>
      </dsp:nvSpPr>
      <dsp:spPr>
        <a:xfrm>
          <a:off x="258" y="230972"/>
          <a:ext cx="452702" cy="6790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D9AED-9403-48AA-A4E4-190365128E81}">
      <dsp:nvSpPr>
        <dsp:cNvPr id="0" name=""/>
        <dsp:cNvSpPr/>
      </dsp:nvSpPr>
      <dsp:spPr>
        <a:xfrm>
          <a:off x="2340759" y="324386"/>
          <a:ext cx="2069495" cy="6467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043"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rgbClr val="21298F"/>
              </a:solidFill>
            </a:rPr>
            <a:t>The individualized follow-up of students</a:t>
          </a:r>
          <a:endParaRPr lang="es-ES" sz="1400" b="1" kern="1200" dirty="0">
            <a:solidFill>
              <a:srgbClr val="21298F"/>
            </a:solidFill>
          </a:endParaRPr>
        </a:p>
      </dsp:txBody>
      <dsp:txXfrm>
        <a:off x="2340759" y="324386"/>
        <a:ext cx="2069495" cy="646717"/>
      </dsp:txXfrm>
    </dsp:sp>
    <dsp:sp modelId="{EC45852B-B42F-416A-A4DA-CCC8CFF0F21E}">
      <dsp:nvSpPr>
        <dsp:cNvPr id="0" name=""/>
        <dsp:cNvSpPr/>
      </dsp:nvSpPr>
      <dsp:spPr>
        <a:xfrm>
          <a:off x="2254530" y="230972"/>
          <a:ext cx="452702" cy="6790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B369D-8AE1-464C-A457-8EBE5C03505D}">
      <dsp:nvSpPr>
        <dsp:cNvPr id="0" name=""/>
        <dsp:cNvSpPr/>
      </dsp:nvSpPr>
      <dsp:spPr>
        <a:xfrm>
          <a:off x="1213623" y="1138532"/>
          <a:ext cx="2069495" cy="6467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043" tIns="53340" rIns="53340" bIns="53340" numCol="1" spcCol="1270" anchor="ctr" anchorCtr="0">
          <a:noAutofit/>
        </a:bodyPr>
        <a:lstStyle/>
        <a:p>
          <a:pPr lvl="0" algn="l" defTabSz="622300">
            <a:lnSpc>
              <a:spcPct val="90000"/>
            </a:lnSpc>
            <a:spcBef>
              <a:spcPct val="0"/>
            </a:spcBef>
            <a:spcAft>
              <a:spcPct val="35000"/>
            </a:spcAft>
          </a:pPr>
          <a:r>
            <a:rPr lang="es-ES" sz="1400" b="1" kern="1200" dirty="0" err="1">
              <a:solidFill>
                <a:srgbClr val="21298F"/>
              </a:solidFill>
            </a:rPr>
            <a:t>The</a:t>
          </a:r>
          <a:r>
            <a:rPr lang="es-ES" sz="1400" b="1" kern="1200" dirty="0">
              <a:solidFill>
                <a:srgbClr val="21298F"/>
              </a:solidFill>
            </a:rPr>
            <a:t> </a:t>
          </a:r>
          <a:r>
            <a:rPr lang="es-ES" sz="1400" b="1" kern="1200" dirty="0" err="1">
              <a:solidFill>
                <a:srgbClr val="21298F"/>
              </a:solidFill>
            </a:rPr>
            <a:t>reflexive</a:t>
          </a:r>
          <a:r>
            <a:rPr lang="es-ES" sz="1400" b="1" kern="1200" dirty="0">
              <a:solidFill>
                <a:srgbClr val="21298F"/>
              </a:solidFill>
            </a:rPr>
            <a:t> </a:t>
          </a:r>
          <a:r>
            <a:rPr lang="es-ES" sz="1400" b="1" kern="1200" dirty="0" err="1">
              <a:solidFill>
                <a:srgbClr val="21298F"/>
              </a:solidFill>
            </a:rPr>
            <a:t>self-learning</a:t>
          </a:r>
          <a:r>
            <a:rPr lang="es-ES" sz="1400" b="1" kern="1200" dirty="0">
              <a:solidFill>
                <a:srgbClr val="21298F"/>
              </a:solidFill>
            </a:rPr>
            <a:t> </a:t>
          </a:r>
          <a:r>
            <a:rPr lang="es-ES" sz="1400" b="1" kern="1200" dirty="0" err="1">
              <a:solidFill>
                <a:srgbClr val="21298F"/>
              </a:solidFill>
            </a:rPr>
            <a:t>process</a:t>
          </a:r>
          <a:endParaRPr lang="es-ES" sz="1400" b="1" kern="1200" dirty="0">
            <a:solidFill>
              <a:srgbClr val="21298F"/>
            </a:solidFill>
          </a:endParaRPr>
        </a:p>
      </dsp:txBody>
      <dsp:txXfrm>
        <a:off x="1213623" y="1138532"/>
        <a:ext cx="2069495" cy="646717"/>
      </dsp:txXfrm>
    </dsp:sp>
    <dsp:sp modelId="{2096AC7F-C334-41C6-A373-C6FFBF66DA52}">
      <dsp:nvSpPr>
        <dsp:cNvPr id="0" name=""/>
        <dsp:cNvSpPr/>
      </dsp:nvSpPr>
      <dsp:spPr>
        <a:xfrm>
          <a:off x="1127394" y="1045117"/>
          <a:ext cx="452702" cy="6790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6402B-A851-4140-9445-EFDADFB7198F}" type="datetimeFigureOut">
              <a:rPr lang="es-ES" smtClean="0"/>
              <a:t>20/1/20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70EB8-B740-E846-BAE2-27ED4B2605B9}" type="slidenum">
              <a:rPr lang="es-ES" smtClean="0"/>
              <a:t>‹Nr.›</a:t>
            </a:fld>
            <a:endParaRPr lang="es-ES"/>
          </a:p>
        </p:txBody>
      </p:sp>
    </p:spTree>
    <p:extLst>
      <p:ext uri="{BB962C8B-B14F-4D97-AF65-F5344CB8AC3E}">
        <p14:creationId xmlns:p14="http://schemas.microsoft.com/office/powerpoint/2010/main" val="49649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dirty="0" err="1"/>
              <a:t>Although</a:t>
            </a:r>
            <a:r>
              <a:rPr lang="es-ES" b="1" dirty="0"/>
              <a:t> </a:t>
            </a:r>
            <a:r>
              <a:rPr lang="es-ES" b="1" dirty="0" err="1"/>
              <a:t>the</a:t>
            </a:r>
            <a:r>
              <a:rPr lang="es-ES" b="1" dirty="0"/>
              <a:t> </a:t>
            </a:r>
            <a:r>
              <a:rPr lang="es-ES" b="1" dirty="0" err="1"/>
              <a:t>dimensions</a:t>
            </a:r>
            <a:r>
              <a:rPr lang="es-ES" b="1" dirty="0"/>
              <a:t> of </a:t>
            </a:r>
            <a:r>
              <a:rPr lang="es-ES" b="1" dirty="0" err="1"/>
              <a:t>the</a:t>
            </a:r>
            <a:r>
              <a:rPr lang="es-ES" b="1" dirty="0"/>
              <a:t> </a:t>
            </a:r>
            <a:r>
              <a:rPr lang="es-ES" b="1" dirty="0" err="1"/>
              <a:t>project</a:t>
            </a:r>
            <a:r>
              <a:rPr lang="es-ES" b="1" dirty="0"/>
              <a:t> are </a:t>
            </a:r>
            <a:r>
              <a:rPr lang="es-ES" b="1" dirty="0" err="1"/>
              <a:t>multiple</a:t>
            </a:r>
            <a:r>
              <a:rPr lang="es-ES" b="1" dirty="0"/>
              <a:t> and are </a:t>
            </a:r>
            <a:r>
              <a:rPr lang="es-ES" b="1" dirty="0" err="1"/>
              <a:t>projected</a:t>
            </a:r>
            <a:r>
              <a:rPr lang="es-ES" b="1" dirty="0"/>
              <a:t> </a:t>
            </a:r>
            <a:r>
              <a:rPr lang="es-ES" b="1" dirty="0" err="1"/>
              <a:t>on</a:t>
            </a:r>
            <a:r>
              <a:rPr lang="es-ES" b="1" dirty="0"/>
              <a:t> </a:t>
            </a:r>
            <a:r>
              <a:rPr lang="es-ES" b="1" dirty="0" err="1"/>
              <a:t>education</a:t>
            </a:r>
            <a:r>
              <a:rPr lang="es-ES" b="1" dirty="0"/>
              <a:t>, </a:t>
            </a:r>
            <a:r>
              <a:rPr lang="es-ES" b="1" dirty="0" err="1"/>
              <a:t>the</a:t>
            </a:r>
            <a:r>
              <a:rPr lang="es-ES" b="1" dirty="0"/>
              <a:t> </a:t>
            </a:r>
            <a:r>
              <a:rPr lang="es-ES" b="1" dirty="0" err="1"/>
              <a:t>technology</a:t>
            </a:r>
            <a:r>
              <a:rPr lang="es-ES" b="1" dirty="0"/>
              <a:t> </a:t>
            </a:r>
            <a:r>
              <a:rPr lang="es-ES" b="1" dirty="0" err="1"/>
              <a:t>industry</a:t>
            </a:r>
            <a:r>
              <a:rPr lang="es-ES" b="1" dirty="0"/>
              <a:t>, </a:t>
            </a:r>
            <a:r>
              <a:rPr lang="es-ES" b="1" dirty="0" err="1"/>
              <a:t>the</a:t>
            </a:r>
            <a:r>
              <a:rPr lang="es-ES" b="1" dirty="0"/>
              <a:t> </a:t>
            </a:r>
            <a:r>
              <a:rPr lang="es-ES" b="1" dirty="0" err="1"/>
              <a:t>dynamics</a:t>
            </a:r>
            <a:r>
              <a:rPr lang="es-ES" b="1" dirty="0"/>
              <a:t> of </a:t>
            </a:r>
            <a:r>
              <a:rPr lang="es-ES" b="1" dirty="0" err="1"/>
              <a:t>scientific</a:t>
            </a:r>
            <a:r>
              <a:rPr lang="es-ES" b="1" dirty="0"/>
              <a:t> </a:t>
            </a:r>
            <a:r>
              <a:rPr lang="es-ES" b="1" dirty="0" err="1"/>
              <a:t>knowledge</a:t>
            </a:r>
            <a:r>
              <a:rPr lang="es-ES" b="1" dirty="0"/>
              <a:t> </a:t>
            </a:r>
            <a:r>
              <a:rPr lang="es-ES" b="1" dirty="0" err="1"/>
              <a:t>production</a:t>
            </a:r>
            <a:r>
              <a:rPr lang="es-ES" b="1" dirty="0"/>
              <a:t> and </a:t>
            </a:r>
            <a:r>
              <a:rPr lang="es-ES" b="1" dirty="0" err="1"/>
              <a:t>knowledge</a:t>
            </a:r>
            <a:r>
              <a:rPr lang="es-ES" b="1" dirty="0"/>
              <a:t> transfer, EKT </a:t>
            </a:r>
            <a:r>
              <a:rPr lang="es-ES" b="1" dirty="0" err="1"/>
              <a:t>pursues</a:t>
            </a:r>
            <a:r>
              <a:rPr lang="es-ES" b="1" dirty="0"/>
              <a:t> </a:t>
            </a:r>
            <a:r>
              <a:rPr lang="es-ES" b="1" dirty="0" err="1"/>
              <a:t>two</a:t>
            </a:r>
            <a:r>
              <a:rPr lang="es-ES" b="1" dirty="0"/>
              <a:t> </a:t>
            </a:r>
            <a:r>
              <a:rPr lang="es-ES" b="1" dirty="0" err="1"/>
              <a:t>main</a:t>
            </a:r>
            <a:r>
              <a:rPr lang="es-ES" b="1" dirty="0"/>
              <a:t> </a:t>
            </a:r>
            <a:r>
              <a:rPr lang="es-ES" b="1" dirty="0" err="1"/>
              <a:t>objectives</a:t>
            </a:r>
            <a:r>
              <a:rPr lang="es-ES" b="1" dirty="0"/>
              <a:t>:</a:t>
            </a:r>
          </a:p>
          <a:p>
            <a:pPr algn="just"/>
            <a:endParaRPr lang="es-ES" b="1" dirty="0"/>
          </a:p>
          <a:p>
            <a:pPr algn="just"/>
            <a:r>
              <a:rPr lang="es-ES" b="1" dirty="0"/>
              <a:t>1 To </a:t>
            </a:r>
            <a:r>
              <a:rPr lang="es-ES" b="1" dirty="0" err="1"/>
              <a:t>improve</a:t>
            </a:r>
            <a:r>
              <a:rPr lang="es-ES" b="1" dirty="0"/>
              <a:t> </a:t>
            </a:r>
            <a:r>
              <a:rPr lang="es-ES" b="1" dirty="0" err="1"/>
              <a:t>the</a:t>
            </a:r>
            <a:r>
              <a:rPr lang="es-ES" b="1" dirty="0"/>
              <a:t> </a:t>
            </a:r>
            <a:r>
              <a:rPr lang="es-ES" b="1" dirty="0" err="1"/>
              <a:t>quality</a:t>
            </a:r>
            <a:r>
              <a:rPr lang="es-ES" b="1" dirty="0"/>
              <a:t> of </a:t>
            </a:r>
            <a:r>
              <a:rPr lang="es-ES" b="1" dirty="0" err="1"/>
              <a:t>Initial</a:t>
            </a:r>
            <a:r>
              <a:rPr lang="es-ES" b="1" dirty="0"/>
              <a:t> </a:t>
            </a:r>
            <a:r>
              <a:rPr lang="es-ES" b="1" dirty="0" err="1"/>
              <a:t>Teacher</a:t>
            </a:r>
            <a:r>
              <a:rPr lang="es-ES" b="1" dirty="0"/>
              <a:t> </a:t>
            </a:r>
            <a:r>
              <a:rPr lang="es-ES" b="1" dirty="0" err="1"/>
              <a:t>Education</a:t>
            </a:r>
            <a:r>
              <a:rPr lang="es-ES" b="1" dirty="0"/>
              <a:t> and </a:t>
            </a:r>
            <a:r>
              <a:rPr lang="es-ES" b="1" dirty="0" err="1"/>
              <a:t>support</a:t>
            </a:r>
            <a:r>
              <a:rPr lang="es-ES" b="1" dirty="0"/>
              <a:t> </a:t>
            </a:r>
            <a:r>
              <a:rPr lang="es-ES" b="1" dirty="0" err="1"/>
              <a:t>during</a:t>
            </a:r>
            <a:r>
              <a:rPr lang="es-ES" b="1" dirty="0"/>
              <a:t> in-</a:t>
            </a:r>
            <a:r>
              <a:rPr lang="es-ES" b="1" dirty="0" err="1"/>
              <a:t>school</a:t>
            </a:r>
            <a:r>
              <a:rPr lang="es-ES" b="1" dirty="0"/>
              <a:t> </a:t>
            </a:r>
            <a:r>
              <a:rPr lang="es-ES" b="1" dirty="0" err="1"/>
              <a:t>teaching</a:t>
            </a:r>
            <a:r>
              <a:rPr lang="es-ES" b="1" dirty="0"/>
              <a:t> </a:t>
            </a:r>
            <a:r>
              <a:rPr lang="es-ES" b="1" dirty="0" err="1"/>
              <a:t>practice</a:t>
            </a:r>
            <a:r>
              <a:rPr lang="es-ES" b="1" dirty="0"/>
              <a:t> (in-</a:t>
            </a:r>
            <a:r>
              <a:rPr lang="es-ES" b="1" dirty="0" err="1"/>
              <a:t>school</a:t>
            </a:r>
            <a:r>
              <a:rPr lang="es-ES" b="1" dirty="0"/>
              <a:t> </a:t>
            </a:r>
            <a:r>
              <a:rPr lang="es-ES" b="1" dirty="0" err="1"/>
              <a:t>placement</a:t>
            </a:r>
            <a:r>
              <a:rPr lang="es-ES" b="1" dirty="0"/>
              <a:t>) </a:t>
            </a:r>
            <a:r>
              <a:rPr lang="es-ES" b="1" dirty="0" err="1"/>
              <a:t>which</a:t>
            </a:r>
            <a:r>
              <a:rPr lang="es-ES" b="1" dirty="0"/>
              <a:t> </a:t>
            </a:r>
            <a:r>
              <a:rPr lang="es-ES" b="1" dirty="0" err="1"/>
              <a:t>constitutes</a:t>
            </a:r>
            <a:r>
              <a:rPr lang="es-ES" b="1" dirty="0"/>
              <a:t> </a:t>
            </a:r>
            <a:r>
              <a:rPr lang="es-ES" b="1" dirty="0" err="1"/>
              <a:t>one</a:t>
            </a:r>
            <a:r>
              <a:rPr lang="es-ES" b="1" dirty="0"/>
              <a:t> of </a:t>
            </a:r>
            <a:r>
              <a:rPr lang="es-ES" b="1" dirty="0" err="1"/>
              <a:t>its</a:t>
            </a:r>
            <a:r>
              <a:rPr lang="es-ES" b="1" dirty="0"/>
              <a:t> </a:t>
            </a:r>
            <a:r>
              <a:rPr lang="es-ES" b="1" dirty="0" err="1"/>
              <a:t>essential</a:t>
            </a:r>
            <a:r>
              <a:rPr lang="es-ES" b="1" dirty="0"/>
              <a:t> </a:t>
            </a:r>
            <a:r>
              <a:rPr lang="es-ES" b="1" dirty="0" err="1"/>
              <a:t>components</a:t>
            </a:r>
            <a:endParaRPr lang="es-ES" b="1" dirty="0"/>
          </a:p>
          <a:p>
            <a:pPr algn="just"/>
            <a:endParaRPr lang="es-ES" b="1" dirty="0"/>
          </a:p>
          <a:p>
            <a:pPr algn="just"/>
            <a:r>
              <a:rPr lang="es-ES" b="1" dirty="0"/>
              <a:t>and</a:t>
            </a:r>
          </a:p>
          <a:p>
            <a:pPr algn="just"/>
            <a:endParaRPr lang="es-ES" b="1" dirty="0"/>
          </a:p>
          <a:p>
            <a:pPr algn="just"/>
            <a:r>
              <a:rPr lang="es-ES" b="1" dirty="0"/>
              <a:t>2 to </a:t>
            </a:r>
            <a:r>
              <a:rPr lang="es-ES" b="1" dirty="0" err="1"/>
              <a:t>develop</a:t>
            </a:r>
            <a:r>
              <a:rPr lang="es-ES" b="1" dirty="0"/>
              <a:t> e-</a:t>
            </a:r>
            <a:r>
              <a:rPr lang="es-ES" b="1" dirty="0" err="1"/>
              <a:t>learning</a:t>
            </a:r>
            <a:r>
              <a:rPr lang="es-ES" b="1" dirty="0"/>
              <a:t> </a:t>
            </a:r>
            <a:r>
              <a:rPr lang="es-ES" b="1" dirty="0" err="1"/>
              <a:t>methodologies</a:t>
            </a:r>
            <a:r>
              <a:rPr lang="es-ES" b="1" dirty="0"/>
              <a:t> and </a:t>
            </a:r>
            <a:r>
              <a:rPr lang="es-ES" b="1" dirty="0" err="1"/>
              <a:t>solutions</a:t>
            </a:r>
            <a:r>
              <a:rPr lang="es-ES" b="1" dirty="0"/>
              <a:t> </a:t>
            </a:r>
            <a:r>
              <a:rPr lang="es-ES" b="1" dirty="0" err="1"/>
              <a:t>that</a:t>
            </a:r>
            <a:r>
              <a:rPr lang="es-ES" b="1" dirty="0"/>
              <a:t>:</a:t>
            </a:r>
          </a:p>
          <a:p>
            <a:pPr algn="just"/>
            <a:endParaRPr lang="es-ES" b="1" dirty="0"/>
          </a:p>
          <a:p>
            <a:pPr algn="just"/>
            <a:r>
              <a:rPr lang="es-ES" b="1" dirty="0" err="1"/>
              <a:t>promote</a:t>
            </a:r>
            <a:r>
              <a:rPr lang="es-ES" b="1" dirty="0"/>
              <a:t> </a:t>
            </a:r>
            <a:r>
              <a:rPr lang="es-ES" b="1" dirty="0" err="1"/>
              <a:t>dynamics</a:t>
            </a:r>
            <a:r>
              <a:rPr lang="es-ES" b="1" dirty="0"/>
              <a:t> of </a:t>
            </a:r>
            <a:r>
              <a:rPr lang="es-ES" b="1" dirty="0" err="1"/>
              <a:t>coordinated</a:t>
            </a:r>
            <a:r>
              <a:rPr lang="es-ES" b="1" dirty="0"/>
              <a:t> </a:t>
            </a:r>
            <a:r>
              <a:rPr lang="es-ES" b="1" dirty="0" err="1"/>
              <a:t>work</a:t>
            </a:r>
            <a:r>
              <a:rPr lang="es-ES" b="1" dirty="0"/>
              <a:t> </a:t>
            </a:r>
            <a:r>
              <a:rPr lang="es-ES" b="1" dirty="0" err="1"/>
              <a:t>between</a:t>
            </a:r>
            <a:r>
              <a:rPr lang="es-ES" b="1" dirty="0"/>
              <a:t> </a:t>
            </a:r>
            <a:r>
              <a:rPr lang="es-ES" b="1" dirty="0" err="1"/>
              <a:t>the</a:t>
            </a:r>
            <a:r>
              <a:rPr lang="es-ES" b="1" dirty="0"/>
              <a:t> </a:t>
            </a:r>
            <a:r>
              <a:rPr lang="es-ES" b="1" dirty="0" err="1"/>
              <a:t>university</a:t>
            </a:r>
            <a:r>
              <a:rPr lang="es-ES" b="1" dirty="0"/>
              <a:t> and non-</a:t>
            </a:r>
            <a:r>
              <a:rPr lang="es-ES" b="1" dirty="0" err="1"/>
              <a:t>university</a:t>
            </a:r>
            <a:r>
              <a:rPr lang="es-ES" b="1" dirty="0"/>
              <a:t> </a:t>
            </a:r>
            <a:r>
              <a:rPr lang="es-ES" b="1" dirty="0" err="1"/>
              <a:t>teachers</a:t>
            </a:r>
            <a:r>
              <a:rPr lang="es-ES" b="1" dirty="0"/>
              <a:t> </a:t>
            </a:r>
            <a:r>
              <a:rPr lang="es-ES" b="1" dirty="0" err="1"/>
              <a:t>who</a:t>
            </a:r>
            <a:r>
              <a:rPr lang="es-ES" b="1" dirty="0"/>
              <a:t> supervise and </a:t>
            </a:r>
            <a:r>
              <a:rPr lang="es-ES" b="1" dirty="0" err="1"/>
              <a:t>accompany</a:t>
            </a:r>
            <a:r>
              <a:rPr lang="es-ES" b="1" dirty="0"/>
              <a:t> </a:t>
            </a:r>
            <a:r>
              <a:rPr lang="es-ES" b="1" dirty="0" err="1"/>
              <a:t>the</a:t>
            </a:r>
            <a:r>
              <a:rPr lang="es-ES" b="1" dirty="0"/>
              <a:t> </a:t>
            </a:r>
            <a:r>
              <a:rPr lang="es-ES" b="1" dirty="0" err="1"/>
              <a:t>student</a:t>
            </a:r>
            <a:r>
              <a:rPr lang="es-ES" b="1" dirty="0"/>
              <a:t> </a:t>
            </a:r>
            <a:r>
              <a:rPr lang="es-ES" b="1" dirty="0" err="1"/>
              <a:t>during</a:t>
            </a:r>
            <a:r>
              <a:rPr lang="es-ES" b="1" dirty="0"/>
              <a:t> </a:t>
            </a:r>
            <a:r>
              <a:rPr lang="es-ES" b="1" dirty="0" err="1"/>
              <a:t>the</a:t>
            </a:r>
            <a:r>
              <a:rPr lang="es-ES" b="1" dirty="0"/>
              <a:t> </a:t>
            </a:r>
            <a:r>
              <a:rPr lang="es-ES" b="1" dirty="0" err="1"/>
              <a:t>internship</a:t>
            </a:r>
            <a:r>
              <a:rPr lang="es-ES" b="1" dirty="0"/>
              <a:t> </a:t>
            </a:r>
            <a:r>
              <a:rPr lang="es-ES" b="1" dirty="0" err="1"/>
              <a:t>period</a:t>
            </a:r>
            <a:r>
              <a:rPr lang="es-ES" b="1" dirty="0"/>
              <a:t>.</a:t>
            </a:r>
          </a:p>
          <a:p>
            <a:pPr algn="just"/>
            <a:r>
              <a:rPr lang="es-ES" b="1" dirty="0" err="1"/>
              <a:t>allow</a:t>
            </a:r>
            <a:r>
              <a:rPr lang="es-ES" b="1" dirty="0"/>
              <a:t> </a:t>
            </a:r>
            <a:r>
              <a:rPr lang="es-ES" b="1" dirty="0" err="1"/>
              <a:t>the</a:t>
            </a:r>
            <a:r>
              <a:rPr lang="es-ES" b="1" dirty="0"/>
              <a:t> </a:t>
            </a:r>
            <a:r>
              <a:rPr lang="es-ES" b="1" dirty="0" err="1"/>
              <a:t>individualized</a:t>
            </a:r>
            <a:r>
              <a:rPr lang="es-ES" b="1" dirty="0"/>
              <a:t> </a:t>
            </a:r>
            <a:r>
              <a:rPr lang="es-ES" b="1" dirty="0" err="1"/>
              <a:t>follow</a:t>
            </a:r>
            <a:r>
              <a:rPr lang="es-ES" b="1" dirty="0"/>
              <a:t>-up of </a:t>
            </a:r>
            <a:r>
              <a:rPr lang="es-ES" b="1" dirty="0" err="1"/>
              <a:t>students</a:t>
            </a:r>
            <a:r>
              <a:rPr lang="es-ES" b="1" dirty="0"/>
              <a:t> in </a:t>
            </a:r>
            <a:r>
              <a:rPr lang="es-ES" b="1" dirty="0" err="1"/>
              <a:t>practice</a:t>
            </a:r>
            <a:r>
              <a:rPr lang="es-ES" b="1" dirty="0"/>
              <a:t> and </a:t>
            </a:r>
            <a:r>
              <a:rPr lang="es-ES" b="1" dirty="0" err="1"/>
              <a:t>their</a:t>
            </a:r>
            <a:r>
              <a:rPr lang="es-ES" b="1" dirty="0"/>
              <a:t> </a:t>
            </a:r>
            <a:r>
              <a:rPr lang="es-ES" b="1" dirty="0" err="1"/>
              <a:t>continued</a:t>
            </a:r>
            <a:r>
              <a:rPr lang="es-ES" b="1" dirty="0"/>
              <a:t> </a:t>
            </a:r>
            <a:r>
              <a:rPr lang="es-ES" b="1" dirty="0" err="1"/>
              <a:t>attention</a:t>
            </a:r>
            <a:r>
              <a:rPr lang="es-ES" b="1" dirty="0"/>
              <a:t>.</a:t>
            </a:r>
          </a:p>
          <a:p>
            <a:pPr algn="just"/>
            <a:r>
              <a:rPr lang="es-ES" b="1" dirty="0" err="1"/>
              <a:t>encourage</a:t>
            </a:r>
            <a:r>
              <a:rPr lang="es-ES" b="1" dirty="0"/>
              <a:t> </a:t>
            </a:r>
            <a:r>
              <a:rPr lang="es-ES" b="1" dirty="0" err="1"/>
              <a:t>self-learning</a:t>
            </a:r>
            <a:r>
              <a:rPr lang="es-ES" b="1" dirty="0"/>
              <a:t> and </a:t>
            </a:r>
            <a:r>
              <a:rPr lang="es-ES" b="1" dirty="0" err="1"/>
              <a:t>reflective</a:t>
            </a:r>
            <a:r>
              <a:rPr lang="es-ES" b="1" dirty="0"/>
              <a:t> </a:t>
            </a:r>
            <a:r>
              <a:rPr lang="es-ES" b="1" dirty="0" err="1"/>
              <a:t>thinking</a:t>
            </a:r>
            <a:r>
              <a:rPr lang="es-ES" b="1" dirty="0"/>
              <a:t> </a:t>
            </a:r>
            <a:r>
              <a:rPr lang="es-ES" b="1" dirty="0" err="1"/>
              <a:t>that</a:t>
            </a:r>
            <a:r>
              <a:rPr lang="es-ES" b="1" dirty="0"/>
              <a:t> </a:t>
            </a:r>
            <a:r>
              <a:rPr lang="es-ES" b="1" dirty="0" err="1"/>
              <a:t>the</a:t>
            </a:r>
            <a:r>
              <a:rPr lang="es-ES" b="1" dirty="0"/>
              <a:t> </a:t>
            </a:r>
            <a:r>
              <a:rPr lang="es-ES" b="1" dirty="0" err="1"/>
              <a:t>future</a:t>
            </a:r>
            <a:r>
              <a:rPr lang="es-ES" b="1" dirty="0"/>
              <a:t> </a:t>
            </a:r>
            <a:r>
              <a:rPr lang="es-ES" b="1" dirty="0" err="1"/>
              <a:t>teacher</a:t>
            </a:r>
            <a:r>
              <a:rPr lang="es-ES" b="1" dirty="0"/>
              <a:t> </a:t>
            </a:r>
            <a:r>
              <a:rPr lang="es-ES" b="1" dirty="0" err="1"/>
              <a:t>must</a:t>
            </a:r>
            <a:r>
              <a:rPr lang="es-ES" b="1" dirty="0"/>
              <a:t> </a:t>
            </a:r>
            <a:r>
              <a:rPr lang="es-ES" b="1" dirty="0" err="1"/>
              <a:t>perform</a:t>
            </a:r>
            <a:r>
              <a:rPr lang="es-ES" b="1" dirty="0"/>
              <a:t> </a:t>
            </a:r>
            <a:r>
              <a:rPr lang="es-ES" b="1" dirty="0" err="1"/>
              <a:t>during</a:t>
            </a:r>
            <a:r>
              <a:rPr lang="es-ES" b="1" dirty="0"/>
              <a:t> </a:t>
            </a:r>
            <a:r>
              <a:rPr lang="es-ES" b="1" dirty="0" err="1"/>
              <a:t>the</a:t>
            </a:r>
            <a:r>
              <a:rPr lang="es-ES" b="1" dirty="0"/>
              <a:t> </a:t>
            </a:r>
            <a:r>
              <a:rPr lang="es-ES" b="1" dirty="0" err="1"/>
              <a:t>period</a:t>
            </a:r>
            <a:r>
              <a:rPr lang="es-ES" b="1" dirty="0"/>
              <a:t> of </a:t>
            </a:r>
            <a:r>
              <a:rPr lang="es-ES" b="1" dirty="0" err="1"/>
              <a:t>teaching</a:t>
            </a:r>
            <a:r>
              <a:rPr lang="es-ES" b="1" dirty="0"/>
              <a:t> </a:t>
            </a:r>
            <a:r>
              <a:rPr lang="es-ES" b="1" dirty="0" err="1"/>
              <a:t>practice</a:t>
            </a:r>
            <a:endParaRPr lang="es-ES" b="1" dirty="0"/>
          </a:p>
          <a:p>
            <a:pPr algn="just"/>
            <a:endParaRPr lang="es-ES" dirty="0"/>
          </a:p>
          <a:p>
            <a:pPr algn="just"/>
            <a:endParaRPr lang="es-ES" b="1" dirty="0"/>
          </a:p>
          <a:p>
            <a:pPr algn="just"/>
            <a:r>
              <a:rPr lang="es-ES" b="1" dirty="0" err="1"/>
              <a:t>the</a:t>
            </a:r>
            <a:r>
              <a:rPr lang="es-ES" b="1" dirty="0"/>
              <a:t> </a:t>
            </a:r>
            <a:r>
              <a:rPr lang="es-ES" b="1" dirty="0" err="1"/>
              <a:t>five</a:t>
            </a:r>
            <a:r>
              <a:rPr lang="es-ES" b="1" dirty="0"/>
              <a:t> </a:t>
            </a:r>
            <a:r>
              <a:rPr lang="es-ES" b="1" dirty="0" err="1"/>
              <a:t>university</a:t>
            </a:r>
            <a:r>
              <a:rPr lang="es-ES" b="1" dirty="0"/>
              <a:t> </a:t>
            </a:r>
            <a:r>
              <a:rPr lang="es-ES" b="1" dirty="0" err="1"/>
              <a:t>institutions</a:t>
            </a:r>
            <a:r>
              <a:rPr lang="es-ES" b="1" dirty="0"/>
              <a:t> </a:t>
            </a:r>
            <a:r>
              <a:rPr lang="es-ES" b="1" dirty="0" err="1"/>
              <a:t>belonging</a:t>
            </a:r>
            <a:r>
              <a:rPr lang="es-ES" b="1" dirty="0"/>
              <a:t> to </a:t>
            </a:r>
            <a:r>
              <a:rPr lang="es-ES" b="1" dirty="0" err="1"/>
              <a:t>the</a:t>
            </a:r>
            <a:r>
              <a:rPr lang="es-ES" b="1" dirty="0"/>
              <a:t> </a:t>
            </a:r>
            <a:r>
              <a:rPr lang="es-ES" b="1" dirty="0" err="1"/>
              <a:t>consortium</a:t>
            </a:r>
            <a:r>
              <a:rPr lang="es-ES" b="1" dirty="0"/>
              <a:t> </a:t>
            </a:r>
            <a:r>
              <a:rPr lang="es-ES" b="1" dirty="0" err="1"/>
              <a:t>have</a:t>
            </a:r>
            <a:r>
              <a:rPr lang="es-ES" b="1" dirty="0"/>
              <a:t> </a:t>
            </a:r>
            <a:r>
              <a:rPr lang="es-ES" b="1" dirty="0" err="1"/>
              <a:t>direct</a:t>
            </a:r>
            <a:r>
              <a:rPr lang="es-ES" b="1" dirty="0"/>
              <a:t> </a:t>
            </a:r>
            <a:r>
              <a:rPr lang="es-ES" b="1" dirty="0" err="1"/>
              <a:t>responsibility</a:t>
            </a:r>
            <a:r>
              <a:rPr lang="es-ES" b="1" dirty="0"/>
              <a:t> </a:t>
            </a:r>
            <a:r>
              <a:rPr lang="es-ES" b="1" dirty="0" err="1"/>
              <a:t>for</a:t>
            </a:r>
            <a:r>
              <a:rPr lang="es-ES" b="1" dirty="0"/>
              <a:t> </a:t>
            </a:r>
            <a:r>
              <a:rPr lang="es-ES" b="1" dirty="0" err="1"/>
              <a:t>the</a:t>
            </a:r>
            <a:r>
              <a:rPr lang="es-ES" b="1" dirty="0"/>
              <a:t> ITE in </a:t>
            </a:r>
            <a:r>
              <a:rPr lang="es-ES" b="1" dirty="0" err="1"/>
              <a:t>our</a:t>
            </a:r>
            <a:r>
              <a:rPr lang="es-ES" b="1" dirty="0"/>
              <a:t> </a:t>
            </a:r>
            <a:r>
              <a:rPr lang="es-ES" b="1" dirty="0" err="1"/>
              <a:t>countries</a:t>
            </a:r>
            <a:r>
              <a:rPr lang="es-ES" b="1" dirty="0"/>
              <a:t> and share </a:t>
            </a:r>
            <a:r>
              <a:rPr lang="es-ES" b="1" dirty="0" err="1"/>
              <a:t>the</a:t>
            </a:r>
            <a:r>
              <a:rPr lang="es-ES" b="1" dirty="0"/>
              <a:t> </a:t>
            </a:r>
            <a:r>
              <a:rPr lang="es-ES" b="1" dirty="0" err="1"/>
              <a:t>challenge</a:t>
            </a:r>
            <a:r>
              <a:rPr lang="es-ES" b="1" dirty="0"/>
              <a:t> of </a:t>
            </a:r>
            <a:r>
              <a:rPr lang="es-ES" b="1" dirty="0" err="1"/>
              <a:t>improving</a:t>
            </a:r>
            <a:r>
              <a:rPr lang="es-ES" b="1" dirty="0"/>
              <a:t> </a:t>
            </a:r>
            <a:r>
              <a:rPr lang="es-ES" b="1" dirty="0" err="1"/>
              <a:t>the</a:t>
            </a:r>
            <a:r>
              <a:rPr lang="es-ES" b="1" dirty="0"/>
              <a:t> training of </a:t>
            </a:r>
            <a:r>
              <a:rPr lang="es-ES" b="1" dirty="0" err="1"/>
              <a:t>future</a:t>
            </a:r>
            <a:r>
              <a:rPr lang="es-ES" b="1" dirty="0"/>
              <a:t> </a:t>
            </a:r>
            <a:r>
              <a:rPr lang="es-ES" b="1" dirty="0" err="1"/>
              <a:t>teachers</a:t>
            </a:r>
            <a:r>
              <a:rPr lang="es-ES" b="1" dirty="0"/>
              <a:t> in </a:t>
            </a:r>
            <a:r>
              <a:rPr lang="es-ES" b="1" dirty="0" err="1"/>
              <a:t>our</a:t>
            </a:r>
            <a:r>
              <a:rPr lang="es-ES" b="1" dirty="0"/>
              <a:t> </a:t>
            </a:r>
            <a:r>
              <a:rPr lang="es-ES" b="1" dirty="0" err="1"/>
              <a:t>countries</a:t>
            </a:r>
            <a:r>
              <a:rPr lang="es-ES" b="1" dirty="0"/>
              <a:t> and in </a:t>
            </a:r>
            <a:r>
              <a:rPr lang="es-ES" b="1" dirty="0" err="1"/>
              <a:t>Europe</a:t>
            </a:r>
            <a:endParaRPr lang="es-ES" b="1" dirty="0"/>
          </a:p>
          <a:p>
            <a:pPr algn="just"/>
            <a:endParaRPr lang="es-ES" b="1" dirty="0"/>
          </a:p>
          <a:p>
            <a:pPr algn="just"/>
            <a:r>
              <a:rPr lang="es-ES" b="1" dirty="0" err="1"/>
              <a:t>All</a:t>
            </a:r>
            <a:r>
              <a:rPr lang="es-ES" b="1" dirty="0"/>
              <a:t> </a:t>
            </a:r>
            <a:r>
              <a:rPr lang="es-ES" b="1" dirty="0" err="1"/>
              <a:t>international</a:t>
            </a:r>
            <a:r>
              <a:rPr lang="es-ES" b="1" dirty="0"/>
              <a:t> </a:t>
            </a:r>
            <a:r>
              <a:rPr lang="es-ES" b="1" dirty="0" err="1"/>
              <a:t>trends</a:t>
            </a:r>
            <a:r>
              <a:rPr lang="es-ES" b="1" dirty="0"/>
              <a:t> and </a:t>
            </a:r>
            <a:r>
              <a:rPr lang="es-ES" b="1" dirty="0" err="1"/>
              <a:t>scientific</a:t>
            </a:r>
            <a:r>
              <a:rPr lang="es-ES" b="1" dirty="0"/>
              <a:t> </a:t>
            </a:r>
            <a:r>
              <a:rPr lang="es-ES" b="1" dirty="0" err="1"/>
              <a:t>literature</a:t>
            </a:r>
            <a:r>
              <a:rPr lang="es-ES" b="1" dirty="0"/>
              <a:t> </a:t>
            </a:r>
            <a:r>
              <a:rPr lang="es-ES" b="1" dirty="0" err="1"/>
              <a:t>reinforce</a:t>
            </a:r>
            <a:r>
              <a:rPr lang="es-ES" b="1" dirty="0"/>
              <a:t> </a:t>
            </a:r>
            <a:r>
              <a:rPr lang="es-ES" b="1" dirty="0" err="1"/>
              <a:t>the</a:t>
            </a:r>
            <a:r>
              <a:rPr lang="es-ES" b="1" dirty="0"/>
              <a:t> </a:t>
            </a:r>
            <a:r>
              <a:rPr lang="es-ES" b="1" dirty="0" err="1"/>
              <a:t>importance</a:t>
            </a:r>
            <a:r>
              <a:rPr lang="es-ES" b="1" dirty="0"/>
              <a:t> of in-</a:t>
            </a:r>
            <a:r>
              <a:rPr lang="es-ES" b="1" dirty="0" err="1"/>
              <a:t>service</a:t>
            </a:r>
            <a:r>
              <a:rPr lang="es-ES" b="1" dirty="0"/>
              <a:t> </a:t>
            </a:r>
            <a:r>
              <a:rPr lang="es-ES" b="1" dirty="0" err="1"/>
              <a:t>placements</a:t>
            </a:r>
            <a:r>
              <a:rPr lang="es-ES" b="1" dirty="0"/>
              <a:t> and </a:t>
            </a:r>
            <a:r>
              <a:rPr lang="es-ES" b="1" dirty="0" err="1"/>
              <a:t>even</a:t>
            </a:r>
            <a:r>
              <a:rPr lang="es-ES" b="1" dirty="0"/>
              <a:t> </a:t>
            </a:r>
            <a:r>
              <a:rPr lang="es-ES" b="1" dirty="0" err="1"/>
              <a:t>the</a:t>
            </a:r>
            <a:r>
              <a:rPr lang="es-ES" b="1" dirty="0"/>
              <a:t> </a:t>
            </a:r>
            <a:r>
              <a:rPr lang="es-ES" b="1" dirty="0" err="1"/>
              <a:t>need</a:t>
            </a:r>
            <a:r>
              <a:rPr lang="es-ES" b="1" dirty="0"/>
              <a:t> </a:t>
            </a:r>
            <a:r>
              <a:rPr lang="es-ES" b="1" dirty="0" err="1"/>
              <a:t>for</a:t>
            </a:r>
            <a:r>
              <a:rPr lang="es-ES" b="1" dirty="0"/>
              <a:t> </a:t>
            </a:r>
            <a:r>
              <a:rPr lang="es-ES" b="1" dirty="0" err="1"/>
              <a:t>the</a:t>
            </a:r>
            <a:r>
              <a:rPr lang="es-ES" b="1" dirty="0"/>
              <a:t> </a:t>
            </a:r>
            <a:r>
              <a:rPr lang="es-ES" b="1" dirty="0" err="1"/>
              <a:t>first</a:t>
            </a:r>
            <a:r>
              <a:rPr lang="es-ES" b="1" dirty="0"/>
              <a:t> </a:t>
            </a:r>
            <a:r>
              <a:rPr lang="es-ES" b="1" dirty="0" err="1"/>
              <a:t>years</a:t>
            </a:r>
            <a:r>
              <a:rPr lang="es-ES" b="1" dirty="0"/>
              <a:t> of </a:t>
            </a:r>
            <a:r>
              <a:rPr lang="es-ES" b="1" dirty="0" err="1"/>
              <a:t>the</a:t>
            </a:r>
            <a:r>
              <a:rPr lang="es-ES" b="1" dirty="0"/>
              <a:t> </a:t>
            </a:r>
            <a:r>
              <a:rPr lang="es-ES" b="1" dirty="0" err="1"/>
              <a:t>profession</a:t>
            </a:r>
            <a:r>
              <a:rPr lang="es-ES" b="1" dirty="0"/>
              <a:t> (a </a:t>
            </a:r>
            <a:r>
              <a:rPr lang="es-ES" b="1" dirty="0" err="1"/>
              <a:t>period</a:t>
            </a:r>
            <a:r>
              <a:rPr lang="es-ES" b="1" dirty="0"/>
              <a:t> of </a:t>
            </a:r>
            <a:r>
              <a:rPr lang="es-ES" b="1" dirty="0" err="1"/>
              <a:t>initiation</a:t>
            </a:r>
            <a:r>
              <a:rPr lang="es-ES" b="1" dirty="0"/>
              <a:t> to </a:t>
            </a:r>
            <a:r>
              <a:rPr lang="es-ES" b="1" dirty="0" err="1"/>
              <a:t>the</a:t>
            </a:r>
            <a:r>
              <a:rPr lang="es-ES" b="1" dirty="0"/>
              <a:t> </a:t>
            </a:r>
            <a:r>
              <a:rPr lang="es-ES" b="1" dirty="0" err="1"/>
              <a:t>profession</a:t>
            </a:r>
            <a:r>
              <a:rPr lang="es-ES" b="1" dirty="0"/>
              <a:t>) to </a:t>
            </a:r>
            <a:r>
              <a:rPr lang="es-ES" b="1" dirty="0" err="1"/>
              <a:t>become</a:t>
            </a:r>
            <a:r>
              <a:rPr lang="es-ES" b="1" dirty="0"/>
              <a:t> a </a:t>
            </a:r>
            <a:r>
              <a:rPr lang="es-ES" b="1" dirty="0" err="1"/>
              <a:t>high</a:t>
            </a:r>
            <a:r>
              <a:rPr lang="es-ES" b="1" dirty="0"/>
              <a:t> </a:t>
            </a:r>
            <a:r>
              <a:rPr lang="es-ES" b="1" dirty="0" err="1"/>
              <a:t>quality</a:t>
            </a:r>
            <a:r>
              <a:rPr lang="es-ES" b="1" dirty="0"/>
              <a:t> training </a:t>
            </a:r>
            <a:r>
              <a:rPr lang="es-ES" b="1" dirty="0" err="1"/>
              <a:t>experience</a:t>
            </a:r>
            <a:r>
              <a:rPr lang="es-ES" b="1" dirty="0"/>
              <a:t>.</a:t>
            </a:r>
          </a:p>
          <a:p>
            <a:pPr algn="just"/>
            <a:endParaRPr lang="es-ES" b="1" dirty="0"/>
          </a:p>
          <a:p>
            <a:pPr algn="just"/>
            <a:r>
              <a:rPr lang="es-ES" b="1" dirty="0" err="1"/>
              <a:t>We</a:t>
            </a:r>
            <a:r>
              <a:rPr lang="es-ES" b="1" dirty="0"/>
              <a:t> </a:t>
            </a:r>
            <a:r>
              <a:rPr lang="es-ES" b="1" dirty="0" err="1"/>
              <a:t>believe</a:t>
            </a:r>
            <a:r>
              <a:rPr lang="es-ES" b="1" dirty="0"/>
              <a:t> </a:t>
            </a:r>
            <a:r>
              <a:rPr lang="es-ES" b="1" dirty="0" err="1"/>
              <a:t>that</a:t>
            </a:r>
            <a:r>
              <a:rPr lang="es-ES" b="1" dirty="0"/>
              <a:t> </a:t>
            </a:r>
            <a:r>
              <a:rPr lang="es-ES" b="1" dirty="0" err="1"/>
              <a:t>the</a:t>
            </a:r>
            <a:r>
              <a:rPr lang="es-ES" b="1" dirty="0"/>
              <a:t> </a:t>
            </a:r>
            <a:r>
              <a:rPr lang="es-ES" b="1" dirty="0" err="1"/>
              <a:t>results</a:t>
            </a:r>
            <a:r>
              <a:rPr lang="es-ES" b="1" dirty="0"/>
              <a:t> of </a:t>
            </a:r>
            <a:r>
              <a:rPr lang="es-ES" b="1" dirty="0" err="1"/>
              <a:t>this</a:t>
            </a:r>
            <a:r>
              <a:rPr lang="es-ES" b="1" dirty="0"/>
              <a:t> </a:t>
            </a:r>
            <a:r>
              <a:rPr lang="es-ES" b="1" dirty="0" err="1"/>
              <a:t>project</a:t>
            </a:r>
            <a:r>
              <a:rPr lang="es-ES" b="1" dirty="0"/>
              <a:t> can be </a:t>
            </a:r>
            <a:r>
              <a:rPr lang="es-ES" b="1" dirty="0" err="1"/>
              <a:t>useful</a:t>
            </a:r>
            <a:r>
              <a:rPr lang="es-ES" b="1" dirty="0"/>
              <a:t> and can be </a:t>
            </a:r>
            <a:r>
              <a:rPr lang="es-ES" b="1" dirty="0" err="1"/>
              <a:t>transferred</a:t>
            </a:r>
            <a:r>
              <a:rPr lang="es-ES" b="1" dirty="0"/>
              <a:t> </a:t>
            </a:r>
            <a:r>
              <a:rPr lang="es-ES" b="1" dirty="0" err="1"/>
              <a:t>not</a:t>
            </a:r>
            <a:r>
              <a:rPr lang="es-ES" b="1" dirty="0"/>
              <a:t> </a:t>
            </a:r>
            <a:r>
              <a:rPr lang="es-ES" b="1" dirty="0" err="1"/>
              <a:t>only</a:t>
            </a:r>
            <a:r>
              <a:rPr lang="es-ES" b="1" dirty="0"/>
              <a:t> to </a:t>
            </a:r>
            <a:r>
              <a:rPr lang="es-ES" b="1" dirty="0" err="1"/>
              <a:t>the</a:t>
            </a:r>
            <a:r>
              <a:rPr lang="es-ES" b="1" dirty="0"/>
              <a:t> ITE </a:t>
            </a:r>
            <a:r>
              <a:rPr lang="es-ES" b="1" dirty="0" err="1"/>
              <a:t>but</a:t>
            </a:r>
            <a:r>
              <a:rPr lang="es-ES" b="1" dirty="0"/>
              <a:t> to </a:t>
            </a:r>
            <a:r>
              <a:rPr lang="es-ES" b="1" dirty="0" err="1"/>
              <a:t>the</a:t>
            </a:r>
            <a:r>
              <a:rPr lang="es-ES" b="1" dirty="0"/>
              <a:t> new </a:t>
            </a:r>
            <a:r>
              <a:rPr lang="es-ES" b="1" dirty="0" err="1"/>
              <a:t>systems</a:t>
            </a:r>
            <a:r>
              <a:rPr lang="es-ES" b="1" dirty="0"/>
              <a:t> of </a:t>
            </a:r>
            <a:r>
              <a:rPr lang="es-ES" b="1" dirty="0" err="1"/>
              <a:t>access</a:t>
            </a:r>
            <a:r>
              <a:rPr lang="es-ES" b="1" dirty="0"/>
              <a:t> to </a:t>
            </a:r>
            <a:r>
              <a:rPr lang="es-ES" b="1" dirty="0" err="1"/>
              <a:t>the</a:t>
            </a:r>
            <a:r>
              <a:rPr lang="es-ES" b="1" dirty="0"/>
              <a:t> </a:t>
            </a:r>
            <a:r>
              <a:rPr lang="es-ES" b="1" dirty="0" err="1"/>
              <a:t>teaching</a:t>
            </a:r>
            <a:r>
              <a:rPr lang="es-ES" b="1" dirty="0"/>
              <a:t> </a:t>
            </a:r>
            <a:r>
              <a:rPr lang="es-ES" b="1" dirty="0" err="1"/>
              <a:t>profession</a:t>
            </a:r>
            <a:r>
              <a:rPr lang="es-ES" b="1" dirty="0"/>
              <a:t> </a:t>
            </a:r>
            <a:r>
              <a:rPr lang="es-ES" b="1" dirty="0" err="1"/>
              <a:t>that</a:t>
            </a:r>
            <a:r>
              <a:rPr lang="es-ES" b="1" dirty="0"/>
              <a:t> can be </a:t>
            </a:r>
            <a:r>
              <a:rPr lang="es-ES" b="1" dirty="0" err="1"/>
              <a:t>implemented</a:t>
            </a:r>
            <a:r>
              <a:rPr lang="es-ES" b="1" dirty="0"/>
              <a:t> in </a:t>
            </a:r>
            <a:r>
              <a:rPr lang="es-ES" b="1" dirty="0" err="1"/>
              <a:t>Europe</a:t>
            </a:r>
            <a:r>
              <a:rPr lang="es-ES" b="1" dirty="0"/>
              <a:t> in </a:t>
            </a:r>
            <a:r>
              <a:rPr lang="es-ES" b="1" dirty="0" err="1"/>
              <a:t>the</a:t>
            </a:r>
            <a:r>
              <a:rPr lang="es-ES" b="1" dirty="0"/>
              <a:t> </a:t>
            </a:r>
            <a:r>
              <a:rPr lang="es-ES" b="1" dirty="0" err="1"/>
              <a:t>coming</a:t>
            </a:r>
            <a:r>
              <a:rPr lang="es-ES" b="1" dirty="0"/>
              <a:t> </a:t>
            </a:r>
            <a:r>
              <a:rPr lang="es-ES" b="1" dirty="0" err="1"/>
              <a:t>years</a:t>
            </a:r>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3</a:t>
            </a:fld>
            <a:endParaRPr lang="es-ES"/>
          </a:p>
        </p:txBody>
      </p:sp>
    </p:spTree>
    <p:extLst>
      <p:ext uri="{BB962C8B-B14F-4D97-AF65-F5344CB8AC3E}">
        <p14:creationId xmlns:p14="http://schemas.microsoft.com/office/powerpoint/2010/main" val="13346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WP 4 led </a:t>
            </a:r>
            <a:r>
              <a:rPr lang="es-ES" b="1" dirty="0" err="1"/>
              <a:t>by</a:t>
            </a:r>
            <a:r>
              <a:rPr lang="es-ES" b="1" dirty="0"/>
              <a:t> CESGA </a:t>
            </a:r>
            <a:r>
              <a:rPr lang="es-ES" b="1" dirty="0" err="1"/>
              <a:t>is</a:t>
            </a:r>
            <a:r>
              <a:rPr lang="es-ES" b="1" dirty="0"/>
              <a:t> </a:t>
            </a:r>
            <a:r>
              <a:rPr lang="es-ES" b="1" dirty="0" err="1"/>
              <a:t>the</a:t>
            </a:r>
            <a:r>
              <a:rPr lang="es-ES" b="1" dirty="0"/>
              <a:t> </a:t>
            </a:r>
            <a:r>
              <a:rPr lang="es-ES" b="1" dirty="0" err="1"/>
              <a:t>most</a:t>
            </a:r>
            <a:r>
              <a:rPr lang="es-ES" b="1" dirty="0"/>
              <a:t> </a:t>
            </a:r>
            <a:r>
              <a:rPr lang="es-ES" b="1" dirty="0" err="1"/>
              <a:t>complex</a:t>
            </a:r>
            <a:r>
              <a:rPr lang="es-ES" b="1" dirty="0"/>
              <a:t> </a:t>
            </a:r>
            <a:r>
              <a:rPr lang="es-ES" b="1" dirty="0" err="1"/>
              <a:t>one</a:t>
            </a:r>
            <a:r>
              <a:rPr lang="es-ES" b="1" dirty="0"/>
              <a:t> </a:t>
            </a:r>
            <a:r>
              <a:rPr lang="es-ES" b="1" dirty="0" err="1"/>
              <a:t>since</a:t>
            </a:r>
            <a:r>
              <a:rPr lang="es-ES" b="1" dirty="0"/>
              <a:t> </a:t>
            </a:r>
            <a:r>
              <a:rPr lang="es-ES" b="1" dirty="0" err="1"/>
              <a:t>it</a:t>
            </a:r>
            <a:r>
              <a:rPr lang="es-ES" b="1" dirty="0"/>
              <a:t> </a:t>
            </a:r>
            <a:r>
              <a:rPr lang="es-ES" b="1" dirty="0" err="1"/>
              <a:t>involves</a:t>
            </a:r>
            <a:r>
              <a:rPr lang="es-ES" b="1" dirty="0"/>
              <a:t> a </a:t>
            </a:r>
            <a:r>
              <a:rPr lang="es-ES" b="1" dirty="0" err="1"/>
              <a:t>complex</a:t>
            </a:r>
            <a:r>
              <a:rPr lang="es-ES" b="1" dirty="0"/>
              <a:t> </a:t>
            </a:r>
            <a:r>
              <a:rPr lang="es-ES" b="1" dirty="0" err="1"/>
              <a:t>technological</a:t>
            </a:r>
            <a:r>
              <a:rPr lang="es-ES" b="1" dirty="0"/>
              <a:t> </a:t>
            </a:r>
            <a:r>
              <a:rPr lang="es-ES" b="1" dirty="0" err="1"/>
              <a:t>development</a:t>
            </a:r>
            <a:r>
              <a:rPr lang="es-ES" b="1" dirty="0"/>
              <a:t> </a:t>
            </a:r>
            <a:r>
              <a:rPr lang="es-ES" b="1" dirty="0" err="1"/>
              <a:t>due</a:t>
            </a:r>
            <a:r>
              <a:rPr lang="es-ES" b="1" dirty="0"/>
              <a:t> to </a:t>
            </a:r>
            <a:r>
              <a:rPr lang="es-ES" b="1" dirty="0" err="1"/>
              <a:t>the</a:t>
            </a:r>
            <a:r>
              <a:rPr lang="es-ES" b="1" dirty="0"/>
              <a:t> </a:t>
            </a:r>
            <a:r>
              <a:rPr lang="es-ES" b="1" dirty="0" err="1"/>
              <a:t>need</a:t>
            </a:r>
            <a:r>
              <a:rPr lang="es-ES" b="1" dirty="0"/>
              <a:t> to </a:t>
            </a:r>
            <a:r>
              <a:rPr lang="es-ES" b="1" dirty="0" err="1"/>
              <a:t>integrate</a:t>
            </a:r>
            <a:r>
              <a:rPr lang="es-ES" b="1" dirty="0"/>
              <a:t> </a:t>
            </a:r>
            <a:r>
              <a:rPr lang="es-ES" b="1" dirty="0" err="1"/>
              <a:t>different</a:t>
            </a:r>
            <a:r>
              <a:rPr lang="es-ES" b="1" dirty="0"/>
              <a:t> </a:t>
            </a:r>
            <a:r>
              <a:rPr lang="es-ES" b="1" dirty="0" err="1"/>
              <a:t>technologies</a:t>
            </a:r>
            <a:r>
              <a:rPr lang="es-ES" b="1" dirty="0"/>
              <a:t> and </a:t>
            </a:r>
            <a:r>
              <a:rPr lang="es-ES" b="1" dirty="0" err="1"/>
              <a:t>services</a:t>
            </a:r>
            <a:r>
              <a:rPr lang="es-ES" b="1" dirty="0"/>
              <a:t> and </a:t>
            </a:r>
            <a:r>
              <a:rPr lang="es-ES" b="1" dirty="0" err="1"/>
              <a:t>make</a:t>
            </a:r>
            <a:r>
              <a:rPr lang="es-ES" b="1" dirty="0"/>
              <a:t> </a:t>
            </a:r>
            <a:r>
              <a:rPr lang="es-ES" b="1" dirty="0" err="1"/>
              <a:t>them</a:t>
            </a:r>
            <a:r>
              <a:rPr lang="es-ES" b="1" dirty="0"/>
              <a:t> interoperable. </a:t>
            </a:r>
            <a:r>
              <a:rPr lang="es-ES" b="1" dirty="0" err="1"/>
              <a:t>Its</a:t>
            </a:r>
            <a:r>
              <a:rPr lang="es-ES" b="1" dirty="0"/>
              <a:t> </a:t>
            </a:r>
            <a:r>
              <a:rPr lang="es-ES" b="1" dirty="0" err="1"/>
              <a:t>realization</a:t>
            </a:r>
            <a:r>
              <a:rPr lang="es-ES" b="1" dirty="0"/>
              <a:t> </a:t>
            </a:r>
            <a:r>
              <a:rPr lang="es-ES" b="1" dirty="0" err="1"/>
              <a:t>will</a:t>
            </a:r>
            <a:r>
              <a:rPr lang="es-ES" b="1" dirty="0"/>
              <a:t> </a:t>
            </a:r>
            <a:r>
              <a:rPr lang="es-ES" b="1" dirty="0" err="1"/>
              <a:t>give</a:t>
            </a:r>
            <a:r>
              <a:rPr lang="es-ES" b="1" dirty="0"/>
              <a:t> </a:t>
            </a:r>
            <a:r>
              <a:rPr lang="es-ES" b="1" dirty="0" err="1"/>
              <a:t>rise</a:t>
            </a:r>
            <a:r>
              <a:rPr lang="es-ES" b="1" dirty="0"/>
              <a:t> to </a:t>
            </a:r>
            <a:r>
              <a:rPr lang="es-ES" b="1" dirty="0" err="1"/>
              <a:t>three</a:t>
            </a:r>
            <a:r>
              <a:rPr lang="es-ES" b="1" dirty="0"/>
              <a:t> </a:t>
            </a:r>
            <a:r>
              <a:rPr lang="es-ES" b="1" dirty="0" err="1"/>
              <a:t>deliverables</a:t>
            </a:r>
            <a:r>
              <a:rPr lang="es-ES" b="1" dirty="0"/>
              <a:t>:</a:t>
            </a:r>
          </a:p>
          <a:p>
            <a:endParaRPr lang="es-ES" b="1" dirty="0"/>
          </a:p>
          <a:p>
            <a:r>
              <a:rPr lang="es-ES" b="1" dirty="0"/>
              <a:t>Output 7 </a:t>
            </a:r>
            <a:r>
              <a:rPr lang="es-ES" b="1" dirty="0" err="1"/>
              <a:t>Technical</a:t>
            </a:r>
            <a:r>
              <a:rPr lang="es-ES" b="1" dirty="0"/>
              <a:t> </a:t>
            </a:r>
            <a:r>
              <a:rPr lang="es-ES" b="1" dirty="0" err="1"/>
              <a:t>analysis</a:t>
            </a:r>
            <a:r>
              <a:rPr lang="es-ES" b="1" dirty="0"/>
              <a:t> </a:t>
            </a:r>
            <a:r>
              <a:rPr lang="es-ES" b="1" dirty="0" err="1"/>
              <a:t>report</a:t>
            </a:r>
            <a:r>
              <a:rPr lang="es-ES" b="1" dirty="0"/>
              <a:t>: </a:t>
            </a:r>
            <a:r>
              <a:rPr lang="es-ES" b="1" dirty="0" err="1"/>
              <a:t>Infratructure</a:t>
            </a:r>
            <a:r>
              <a:rPr lang="es-ES" b="1" dirty="0"/>
              <a:t> </a:t>
            </a:r>
            <a:r>
              <a:rPr lang="es-ES" b="1" dirty="0" err="1"/>
              <a:t>definition</a:t>
            </a:r>
            <a:r>
              <a:rPr lang="es-ES" b="1" dirty="0"/>
              <a:t> and </a:t>
            </a:r>
            <a:r>
              <a:rPr lang="es-ES" b="1" dirty="0" err="1"/>
              <a:t>guidelines</a:t>
            </a:r>
            <a:r>
              <a:rPr lang="es-ES" b="1" dirty="0"/>
              <a:t>. </a:t>
            </a:r>
          </a:p>
          <a:p>
            <a:r>
              <a:rPr lang="es-ES" b="1" dirty="0"/>
              <a:t>Output 8 </a:t>
            </a:r>
            <a:r>
              <a:rPr lang="es-ES" b="1" dirty="0" err="1"/>
              <a:t>Advanced</a:t>
            </a:r>
            <a:r>
              <a:rPr lang="es-ES" b="1" dirty="0"/>
              <a:t> e-</a:t>
            </a:r>
            <a:r>
              <a:rPr lang="es-ES" b="1" dirty="0" err="1"/>
              <a:t>learning</a:t>
            </a:r>
            <a:r>
              <a:rPr lang="es-ES" b="1" dirty="0"/>
              <a:t> </a:t>
            </a:r>
            <a:r>
              <a:rPr lang="es-ES" b="1" dirty="0" err="1"/>
              <a:t>system</a:t>
            </a:r>
            <a:r>
              <a:rPr lang="es-ES" b="1" dirty="0"/>
              <a:t> </a:t>
            </a:r>
            <a:r>
              <a:rPr lang="es-ES" b="1" dirty="0" err="1"/>
              <a:t>for</a:t>
            </a:r>
            <a:r>
              <a:rPr lang="es-ES" b="1" dirty="0"/>
              <a:t> in </a:t>
            </a:r>
            <a:r>
              <a:rPr lang="es-ES" b="1" dirty="0" err="1"/>
              <a:t>school</a:t>
            </a:r>
            <a:r>
              <a:rPr lang="es-ES" b="1" dirty="0"/>
              <a:t> </a:t>
            </a:r>
            <a:r>
              <a:rPr lang="es-ES" b="1" dirty="0" err="1"/>
              <a:t>placement</a:t>
            </a:r>
            <a:r>
              <a:rPr lang="es-ES" b="1" dirty="0"/>
              <a:t> </a:t>
            </a:r>
          </a:p>
          <a:p>
            <a:r>
              <a:rPr lang="es-ES" b="1" dirty="0"/>
              <a:t>Output 9 Mobile app </a:t>
            </a:r>
            <a:r>
              <a:rPr lang="es-ES" b="1" dirty="0" err="1"/>
              <a:t>development</a:t>
            </a:r>
            <a:endParaRPr lang="es-ES" b="1" dirty="0"/>
          </a:p>
          <a:p>
            <a:endParaRPr lang="es-ES" b="1" dirty="0"/>
          </a:p>
          <a:p>
            <a:r>
              <a:rPr lang="es-ES" b="1" dirty="0" err="1"/>
              <a:t>Like</a:t>
            </a:r>
            <a:r>
              <a:rPr lang="es-ES" b="1" dirty="0"/>
              <a:t> </a:t>
            </a:r>
            <a:r>
              <a:rPr lang="es-ES" b="1" dirty="0" err="1"/>
              <a:t>the</a:t>
            </a:r>
            <a:r>
              <a:rPr lang="es-ES" b="1" dirty="0"/>
              <a:t> </a:t>
            </a:r>
            <a:r>
              <a:rPr lang="es-ES" b="1" dirty="0" err="1"/>
              <a:t>framework</a:t>
            </a:r>
            <a:r>
              <a:rPr lang="es-ES" b="1" dirty="0"/>
              <a:t>, </a:t>
            </a:r>
            <a:r>
              <a:rPr lang="es-ES" b="1" dirty="0" err="1"/>
              <a:t>the</a:t>
            </a:r>
            <a:r>
              <a:rPr lang="es-ES" b="1" dirty="0"/>
              <a:t> </a:t>
            </a:r>
            <a:r>
              <a:rPr lang="es-ES" b="1" dirty="0" err="1"/>
              <a:t>advanced</a:t>
            </a:r>
            <a:r>
              <a:rPr lang="es-ES" b="1" dirty="0"/>
              <a:t> e-</a:t>
            </a:r>
            <a:r>
              <a:rPr lang="es-ES" b="1" dirty="0" err="1"/>
              <a:t>learning</a:t>
            </a:r>
            <a:r>
              <a:rPr lang="es-ES" b="1" dirty="0"/>
              <a:t> </a:t>
            </a:r>
            <a:r>
              <a:rPr lang="es-ES" b="1" dirty="0" err="1"/>
              <a:t>system</a:t>
            </a:r>
            <a:r>
              <a:rPr lang="es-ES" b="1" dirty="0"/>
              <a:t> </a:t>
            </a:r>
            <a:r>
              <a:rPr lang="es-ES" b="1" dirty="0" err="1"/>
              <a:t>for</a:t>
            </a:r>
            <a:r>
              <a:rPr lang="es-ES" b="1" dirty="0"/>
              <a:t> in-</a:t>
            </a:r>
            <a:r>
              <a:rPr lang="es-ES" b="1" dirty="0" err="1"/>
              <a:t>school</a:t>
            </a:r>
            <a:r>
              <a:rPr lang="es-ES" b="1" dirty="0"/>
              <a:t> </a:t>
            </a:r>
            <a:r>
              <a:rPr lang="es-ES" b="1" dirty="0" err="1"/>
              <a:t>placement</a:t>
            </a:r>
            <a:r>
              <a:rPr lang="es-ES" b="1" dirty="0"/>
              <a:t> </a:t>
            </a:r>
            <a:r>
              <a:rPr lang="es-ES" b="1" dirty="0" err="1"/>
              <a:t>will</a:t>
            </a:r>
            <a:r>
              <a:rPr lang="es-ES" b="1" dirty="0"/>
              <a:t> </a:t>
            </a:r>
            <a:r>
              <a:rPr lang="es-ES" b="1" dirty="0" err="1"/>
              <a:t>have</a:t>
            </a:r>
            <a:r>
              <a:rPr lang="es-ES" b="1" dirty="0"/>
              <a:t> </a:t>
            </a:r>
            <a:r>
              <a:rPr lang="es-ES" b="1" dirty="0" err="1"/>
              <a:t>two</a:t>
            </a:r>
            <a:r>
              <a:rPr lang="es-ES" b="1" dirty="0"/>
              <a:t> </a:t>
            </a:r>
            <a:r>
              <a:rPr lang="es-ES" b="1" dirty="0" err="1"/>
              <a:t>versions</a:t>
            </a:r>
            <a:r>
              <a:rPr lang="es-ES" b="1" dirty="0"/>
              <a:t>, a pre-</a:t>
            </a:r>
            <a:r>
              <a:rPr lang="es-ES" b="1" dirty="0" err="1"/>
              <a:t>pilot</a:t>
            </a:r>
            <a:r>
              <a:rPr lang="es-ES" b="1" dirty="0"/>
              <a:t> beta and a final </a:t>
            </a:r>
            <a:r>
              <a:rPr lang="es-ES" b="1" dirty="0" err="1"/>
              <a:t>one</a:t>
            </a:r>
            <a:r>
              <a:rPr lang="es-ES" b="1" dirty="0"/>
              <a:t> </a:t>
            </a:r>
            <a:r>
              <a:rPr lang="es-ES" b="1" dirty="0" err="1"/>
              <a:t>that</a:t>
            </a:r>
            <a:r>
              <a:rPr lang="es-ES" b="1" dirty="0"/>
              <a:t> </a:t>
            </a:r>
            <a:r>
              <a:rPr lang="es-ES" b="1" dirty="0" err="1"/>
              <a:t>will</a:t>
            </a:r>
            <a:r>
              <a:rPr lang="es-ES" b="1" dirty="0"/>
              <a:t> </a:t>
            </a:r>
            <a:r>
              <a:rPr lang="es-ES" b="1" dirty="0" err="1"/>
              <a:t>incorporate</a:t>
            </a:r>
            <a:r>
              <a:rPr lang="es-ES" b="1" dirty="0"/>
              <a:t> </a:t>
            </a:r>
            <a:r>
              <a:rPr lang="es-ES" b="1" dirty="0" err="1"/>
              <a:t>the</a:t>
            </a:r>
            <a:r>
              <a:rPr lang="es-ES" b="1" dirty="0"/>
              <a:t> </a:t>
            </a:r>
            <a:r>
              <a:rPr lang="es-ES" b="1" dirty="0" err="1"/>
              <a:t>contributions</a:t>
            </a:r>
            <a:r>
              <a:rPr lang="es-ES" b="1" dirty="0"/>
              <a:t> </a:t>
            </a:r>
            <a:r>
              <a:rPr lang="es-ES" b="1" dirty="0" err="1"/>
              <a:t>derived</a:t>
            </a:r>
            <a:r>
              <a:rPr lang="es-ES" b="1" dirty="0"/>
              <a:t> </a:t>
            </a:r>
            <a:r>
              <a:rPr lang="es-ES" b="1" dirty="0" err="1"/>
              <a:t>from</a:t>
            </a:r>
            <a:r>
              <a:rPr lang="es-ES" b="1" dirty="0"/>
              <a:t> </a:t>
            </a:r>
            <a:r>
              <a:rPr lang="es-ES" b="1" dirty="0" err="1"/>
              <a:t>the</a:t>
            </a:r>
            <a:r>
              <a:rPr lang="es-ES" b="1" dirty="0"/>
              <a:t> </a:t>
            </a:r>
            <a:r>
              <a:rPr lang="es-ES" b="1" dirty="0" err="1"/>
              <a:t>evaluation</a:t>
            </a:r>
            <a:r>
              <a:rPr lang="es-ES" b="1" dirty="0"/>
              <a:t> </a:t>
            </a:r>
            <a:r>
              <a:rPr lang="es-ES" b="1" dirty="0" err="1"/>
              <a:t>carried</a:t>
            </a:r>
            <a:r>
              <a:rPr lang="es-ES" b="1" dirty="0"/>
              <a:t> </a:t>
            </a:r>
            <a:r>
              <a:rPr lang="es-ES" b="1" dirty="0" err="1"/>
              <a:t>out</a:t>
            </a:r>
            <a:r>
              <a:rPr lang="es-ES" b="1" dirty="0"/>
              <a:t> </a:t>
            </a:r>
            <a:r>
              <a:rPr lang="es-ES" b="1" dirty="0" err="1"/>
              <a:t>during</a:t>
            </a:r>
            <a:r>
              <a:rPr lang="es-ES" b="1" dirty="0"/>
              <a:t> </a:t>
            </a:r>
            <a:r>
              <a:rPr lang="es-ES" b="1" dirty="0" err="1"/>
              <a:t>the</a:t>
            </a:r>
            <a:r>
              <a:rPr lang="es-ES" b="1" dirty="0"/>
              <a:t> </a:t>
            </a:r>
            <a:r>
              <a:rPr lang="es-ES" b="1" dirty="0" err="1"/>
              <a:t>pilot</a:t>
            </a:r>
            <a:r>
              <a:rPr lang="es-ES" b="1" dirty="0"/>
              <a:t> </a:t>
            </a:r>
            <a:r>
              <a:rPr lang="es-ES" b="1" dirty="0" err="1"/>
              <a:t>by</a:t>
            </a:r>
            <a:r>
              <a:rPr lang="es-ES" b="1" dirty="0"/>
              <a:t> </a:t>
            </a:r>
            <a:r>
              <a:rPr lang="es-ES" b="1" dirty="0" err="1"/>
              <a:t>our</a:t>
            </a:r>
            <a:r>
              <a:rPr lang="es-ES" b="1" dirty="0"/>
              <a:t> </a:t>
            </a:r>
            <a:r>
              <a:rPr lang="es-ES" b="1" dirty="0" err="1"/>
              <a:t>colleagues</a:t>
            </a:r>
            <a:r>
              <a:rPr lang="es-ES" b="1" dirty="0"/>
              <a:t> </a:t>
            </a:r>
            <a:r>
              <a:rPr lang="es-ES" b="1" dirty="0" err="1"/>
              <a:t>from</a:t>
            </a:r>
            <a:r>
              <a:rPr lang="es-ES" b="1" dirty="0"/>
              <a:t> MIE and PU</a:t>
            </a: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12</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The next phase involves training in the methodology and technological system of the participants in the pilot which as you know have three profiles: university lecturers, school teachers, and prospective teachers. It will be led by PHW. </a:t>
            </a:r>
          </a:p>
          <a:p>
            <a:r>
              <a:rPr lang="en-US" sz="1200" b="1" kern="1200" dirty="0">
                <a:solidFill>
                  <a:schemeClr val="tx1"/>
                </a:solidFill>
                <a:effectLst/>
                <a:latin typeface="+mn-lt"/>
                <a:ea typeface="+mn-ea"/>
                <a:cs typeface="+mn-cs"/>
              </a:rPr>
              <a:t>Its realization will lead to three deliverables:</a:t>
            </a:r>
            <a:endParaRPr lang="es-ES_tradnl"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Training platform for delivery SPOC (linked to the technological system)</a:t>
            </a:r>
            <a:endParaRPr lang="es-ES_tradnl"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Training contents for school tutor, university tutor and student (prospective teacher).  </a:t>
            </a:r>
            <a:endParaRPr lang="es-ES_tradnl"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Development of training of school tutors, university tutors, and student prospective teachers)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this purpose, the participants in the pilot program (WP 6) must be selected beforehand.</a:t>
            </a:r>
            <a:endParaRPr lang="es-ES_tradnl"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_tradnl" sz="1200" kern="1200" dirty="0">
              <a:solidFill>
                <a:schemeClr val="tx1"/>
              </a:solidFill>
              <a:effectLst/>
              <a:latin typeface="+mn-lt"/>
              <a:ea typeface="+mn-ea"/>
              <a:cs typeface="+mn-cs"/>
            </a:endParaRP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13</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After WP5 we would be ready to carry out the pilot in the 5 countries. It will be led by H2 and its realization will lead to two deliverables: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O13 Pilot guide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O14 Pilot report (Detailed description of the process start-up and pilot characteristics in each country)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WP 6 has an important complexity due to the difficulties of fitting in, taking into account the different time periods and organizational characteristics of in-school placements in each institution/country</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It will take place during regular internships at our Faculties/Institutes of Education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Will require work in all 5 pilot countries is </a:t>
            </a:r>
            <a:r>
              <a:rPr lang="en-US" sz="1200" b="1" kern="1200" dirty="0" err="1">
                <a:solidFill>
                  <a:schemeClr val="tx1"/>
                </a:solidFill>
                <a:effectLst/>
                <a:latin typeface="+mn-lt"/>
                <a:ea typeface="+mn-ea"/>
                <a:cs typeface="+mn-cs"/>
              </a:rPr>
              <a:t>pt</a:t>
            </a:r>
            <a:r>
              <a:rPr lang="en-US" sz="1200" b="1" kern="1200" dirty="0">
                <a:solidFill>
                  <a:schemeClr val="tx1"/>
                </a:solidFill>
                <a:effectLst/>
                <a:latin typeface="+mn-lt"/>
                <a:ea typeface="+mn-ea"/>
                <a:cs typeface="+mn-cs"/>
              </a:rPr>
              <a:t> at </a:t>
            </a:r>
            <a:r>
              <a:rPr lang="en-US" sz="1200" b="1" kern="1200" dirty="0" err="1">
                <a:solidFill>
                  <a:schemeClr val="tx1"/>
                </a:solidFill>
                <a:effectLst/>
                <a:latin typeface="+mn-lt"/>
                <a:ea typeface="+mn-ea"/>
                <a:cs typeface="+mn-cs"/>
              </a:rPr>
              <a:t>ei</a:t>
            </a:r>
            <a:r>
              <a:rPr lang="en-US" sz="1200" b="1"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uk</a:t>
            </a:r>
            <a:r>
              <a:rPr lang="en-US" sz="1200" b="1" kern="1200" dirty="0">
                <a:solidFill>
                  <a:schemeClr val="tx1"/>
                </a:solidFill>
                <a:effectLst/>
                <a:latin typeface="+mn-lt"/>
                <a:ea typeface="+mn-ea"/>
                <a:cs typeface="+mn-cs"/>
              </a:rPr>
              <a:t>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parallel to the implementation of the pilot, the necessary data will be collected from WP 7 for the evaluation of the impact of the advanced e-learning system for in-school placement. Our colleagues from MIE-PU will have to design the evaluation of the pilot.</a:t>
            </a:r>
            <a:endParaRPr lang="es-ES_tradnl" sz="1200" b="1" kern="1200" dirty="0">
              <a:solidFill>
                <a:schemeClr val="tx1"/>
              </a:solidFill>
              <a:effectLst/>
              <a:latin typeface="+mn-lt"/>
              <a:ea typeface="+mn-ea"/>
              <a:cs typeface="+mn-cs"/>
            </a:endParaRP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14</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The WP7 led by MIE-PU is key to the project since the quality of the main products derived from the project depends largely on it:</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framework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err="1">
                <a:solidFill>
                  <a:schemeClr val="tx1"/>
                </a:solidFill>
                <a:effectLst/>
                <a:latin typeface="+mn-lt"/>
                <a:ea typeface="+mn-ea"/>
                <a:cs typeface="+mn-cs"/>
              </a:rPr>
              <a:t>elearning</a:t>
            </a:r>
            <a:r>
              <a:rPr lang="en-US" sz="1200" b="1" kern="1200" dirty="0">
                <a:solidFill>
                  <a:schemeClr val="tx1"/>
                </a:solidFill>
                <a:effectLst/>
                <a:latin typeface="+mn-lt"/>
                <a:ea typeface="+mn-ea"/>
                <a:cs typeface="+mn-cs"/>
              </a:rPr>
              <a:t> System for in-school practices,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Mobile app,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err="1">
                <a:solidFill>
                  <a:schemeClr val="tx1"/>
                </a:solidFill>
                <a:effectLst/>
                <a:latin typeface="+mn-lt"/>
                <a:ea typeface="+mn-ea"/>
                <a:cs typeface="+mn-cs"/>
              </a:rPr>
              <a:t>Trainning</a:t>
            </a:r>
            <a:r>
              <a:rPr lang="en-US" sz="1200" b="1" kern="1200" dirty="0">
                <a:solidFill>
                  <a:schemeClr val="tx1"/>
                </a:solidFill>
                <a:effectLst/>
                <a:latin typeface="+mn-lt"/>
                <a:ea typeface="+mn-ea"/>
                <a:cs typeface="+mn-cs"/>
              </a:rPr>
              <a:t> platform and contents for delivery SPOC,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pilot guide and pilot results</a:t>
            </a:r>
            <a:endParaRPr lang="es-ES_tradnl"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project design includes different indicators that can guide the design of evaluation and quality plan. This WP will result in 4 deliverables that will be key to the final evaluation of the project:</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Evaluation and quality plan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Evaluation of transnational meetings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Evaluation of users satisfaction and assessment of the products derived from the project. </a:t>
            </a:r>
            <a:endParaRPr lang="es-ES_tradnl" sz="1200" b="1" kern="1200" dirty="0">
              <a:solidFill>
                <a:schemeClr val="tx1"/>
              </a:solidFill>
              <a:effectLst/>
              <a:latin typeface="+mn-lt"/>
              <a:ea typeface="+mn-ea"/>
              <a:cs typeface="+mn-cs"/>
            </a:endParaRPr>
          </a:p>
          <a:p>
            <a:pPr marL="171450" indent="-171450">
              <a:buFont typeface="Arial"/>
              <a:buChar char="•"/>
            </a:pPr>
            <a:r>
              <a:rPr lang="en-US" sz="1200" b="1" kern="1200" dirty="0">
                <a:solidFill>
                  <a:schemeClr val="tx1"/>
                </a:solidFill>
                <a:effectLst/>
                <a:latin typeface="+mn-lt"/>
                <a:ea typeface="+mn-ea"/>
                <a:cs typeface="+mn-cs"/>
              </a:rPr>
              <a:t>Evaluation of impact on EKT proposal in student's professional competencies (prospective teachers)</a:t>
            </a:r>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u="none" strike="noStrike"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none" strike="noStrike" dirty="0" err="1">
                <a:solidFill>
                  <a:srgbClr val="FF0000"/>
                </a:solidFill>
                <a:effectLst/>
              </a:rPr>
              <a:t>The</a:t>
            </a:r>
            <a:r>
              <a:rPr lang="es-ES" sz="1200" b="1" u="none" strike="noStrike" dirty="0">
                <a:solidFill>
                  <a:srgbClr val="FF0000"/>
                </a:solidFill>
                <a:effectLst/>
              </a:rPr>
              <a:t> </a:t>
            </a:r>
            <a:r>
              <a:rPr lang="es-ES" sz="1200" b="1" u="none" strike="noStrike" dirty="0" err="1">
                <a:solidFill>
                  <a:srgbClr val="FF0000"/>
                </a:solidFill>
                <a:effectLst/>
              </a:rPr>
              <a:t>project</a:t>
            </a:r>
            <a:r>
              <a:rPr lang="es-ES" sz="1200" b="1" u="none" strike="noStrike" dirty="0">
                <a:solidFill>
                  <a:srgbClr val="FF0000"/>
                </a:solidFill>
                <a:effectLst/>
              </a:rPr>
              <a:t> </a:t>
            </a:r>
            <a:r>
              <a:rPr lang="es-ES" sz="1200" b="1" u="none" strike="noStrike" dirty="0" err="1">
                <a:solidFill>
                  <a:srgbClr val="FF0000"/>
                </a:solidFill>
                <a:effectLst/>
              </a:rPr>
              <a:t>design</a:t>
            </a:r>
            <a:r>
              <a:rPr lang="es-ES" sz="1200" b="1" u="none" strike="noStrike" dirty="0">
                <a:solidFill>
                  <a:srgbClr val="FF0000"/>
                </a:solidFill>
                <a:effectLst/>
              </a:rPr>
              <a:t> </a:t>
            </a:r>
            <a:r>
              <a:rPr lang="es-ES" sz="1200" b="1" u="none" strike="noStrike" dirty="0" err="1">
                <a:solidFill>
                  <a:srgbClr val="FF0000"/>
                </a:solidFill>
                <a:effectLst/>
              </a:rPr>
              <a:t>includes</a:t>
            </a:r>
            <a:r>
              <a:rPr lang="es-ES" sz="1200" b="1" u="none" strike="noStrike" dirty="0">
                <a:solidFill>
                  <a:srgbClr val="FF0000"/>
                </a:solidFill>
                <a:effectLst/>
              </a:rPr>
              <a:t> </a:t>
            </a:r>
            <a:r>
              <a:rPr lang="es-ES" sz="1200" b="1" u="none" strike="noStrike" dirty="0" err="1">
                <a:solidFill>
                  <a:srgbClr val="FF0000"/>
                </a:solidFill>
                <a:effectLst/>
              </a:rPr>
              <a:t>different</a:t>
            </a:r>
            <a:r>
              <a:rPr lang="es-ES" sz="1200" b="1" u="none" strike="noStrike" dirty="0">
                <a:solidFill>
                  <a:srgbClr val="FF0000"/>
                </a:solidFill>
                <a:effectLst/>
              </a:rPr>
              <a:t> </a:t>
            </a:r>
            <a:r>
              <a:rPr lang="es-ES" sz="1200" b="1" u="none" strike="noStrike" dirty="0" err="1">
                <a:solidFill>
                  <a:srgbClr val="FF0000"/>
                </a:solidFill>
                <a:effectLst/>
              </a:rPr>
              <a:t>indicators</a:t>
            </a:r>
            <a:r>
              <a:rPr lang="es-ES" sz="1200" b="1" u="none" strike="noStrike" dirty="0">
                <a:solidFill>
                  <a:srgbClr val="FF0000"/>
                </a:solidFill>
                <a:effectLst/>
              </a:rPr>
              <a:t> </a:t>
            </a:r>
            <a:r>
              <a:rPr lang="es-ES" sz="1200" b="1" u="none" strike="noStrike" dirty="0" err="1">
                <a:solidFill>
                  <a:srgbClr val="FF0000"/>
                </a:solidFill>
                <a:effectLst/>
              </a:rPr>
              <a:t>that</a:t>
            </a:r>
            <a:r>
              <a:rPr lang="es-ES" sz="1200" b="1" u="none" strike="noStrike" dirty="0">
                <a:solidFill>
                  <a:srgbClr val="FF0000"/>
                </a:solidFill>
                <a:effectLst/>
              </a:rPr>
              <a:t> can </a:t>
            </a:r>
            <a:r>
              <a:rPr lang="es-ES" sz="1200" b="1" u="none" strike="noStrike" dirty="0" err="1">
                <a:solidFill>
                  <a:srgbClr val="FF0000"/>
                </a:solidFill>
                <a:effectLst/>
              </a:rPr>
              <a:t>guide</a:t>
            </a:r>
            <a:r>
              <a:rPr lang="es-ES" sz="1200" b="1" u="none" strike="noStrike" dirty="0">
                <a:solidFill>
                  <a:srgbClr val="FF0000"/>
                </a:solidFill>
                <a:effectLst/>
              </a:rPr>
              <a:t> </a:t>
            </a:r>
            <a:r>
              <a:rPr lang="es-ES" sz="1200" b="1" u="none" strike="noStrike" dirty="0" err="1">
                <a:solidFill>
                  <a:srgbClr val="FF0000"/>
                </a:solidFill>
                <a:effectLst/>
              </a:rPr>
              <a:t>the</a:t>
            </a:r>
            <a:r>
              <a:rPr lang="es-ES" sz="1200" b="1" u="none" strike="noStrike" dirty="0">
                <a:solidFill>
                  <a:srgbClr val="FF0000"/>
                </a:solidFill>
                <a:effectLst/>
              </a:rPr>
              <a:t> </a:t>
            </a:r>
            <a:r>
              <a:rPr lang="es-ES" sz="1200" b="1" u="none" strike="noStrike" dirty="0" err="1">
                <a:solidFill>
                  <a:srgbClr val="FF0000"/>
                </a:solidFill>
                <a:effectLst/>
              </a:rPr>
              <a:t>design</a:t>
            </a:r>
            <a:r>
              <a:rPr lang="es-ES" sz="1200" b="1" u="none" strike="noStrike" dirty="0">
                <a:solidFill>
                  <a:srgbClr val="FF0000"/>
                </a:solidFill>
                <a:effectLst/>
              </a:rPr>
              <a:t> of </a:t>
            </a:r>
            <a:r>
              <a:rPr lang="es-ES" sz="1200" b="1" u="none" strike="noStrike" dirty="0" err="1">
                <a:solidFill>
                  <a:srgbClr val="FF0000"/>
                </a:solidFill>
                <a:effectLst/>
              </a:rPr>
              <a:t>evaluation</a:t>
            </a:r>
            <a:r>
              <a:rPr lang="es-ES" sz="1200" b="1" u="none" strike="noStrike" dirty="0">
                <a:solidFill>
                  <a:srgbClr val="FF0000"/>
                </a:solidFill>
                <a:effectLst/>
              </a:rPr>
              <a:t> and </a:t>
            </a:r>
            <a:r>
              <a:rPr lang="es-ES" sz="1200" b="1" u="none" strike="noStrike" dirty="0" err="1">
                <a:solidFill>
                  <a:srgbClr val="FF0000"/>
                </a:solidFill>
                <a:effectLst/>
              </a:rPr>
              <a:t>quality</a:t>
            </a:r>
            <a:r>
              <a:rPr lang="es-ES" sz="1200" b="1" u="none" strike="noStrike" dirty="0">
                <a:solidFill>
                  <a:srgbClr val="FF0000"/>
                </a:solidFill>
                <a:effectLst/>
              </a:rPr>
              <a:t> plan. </a:t>
            </a:r>
            <a:r>
              <a:rPr lang="es-ES" sz="1200" b="1" u="none" strike="noStrike" dirty="0" err="1">
                <a:solidFill>
                  <a:srgbClr val="FF0000"/>
                </a:solidFill>
                <a:effectLst/>
              </a:rPr>
              <a:t>This</a:t>
            </a:r>
            <a:r>
              <a:rPr lang="es-ES" sz="1200" b="1" u="none" strike="noStrike" dirty="0">
                <a:solidFill>
                  <a:srgbClr val="FF0000"/>
                </a:solidFill>
                <a:effectLst/>
              </a:rPr>
              <a:t> WP </a:t>
            </a:r>
            <a:r>
              <a:rPr lang="es-ES" sz="1200" b="1" u="none" strike="noStrike" dirty="0" err="1">
                <a:solidFill>
                  <a:srgbClr val="FF0000"/>
                </a:solidFill>
                <a:effectLst/>
              </a:rPr>
              <a:t>will</a:t>
            </a:r>
            <a:r>
              <a:rPr lang="es-ES" sz="1200" b="1" u="none" strike="noStrike" dirty="0">
                <a:solidFill>
                  <a:srgbClr val="FF0000"/>
                </a:solidFill>
                <a:effectLst/>
              </a:rPr>
              <a:t> </a:t>
            </a:r>
            <a:r>
              <a:rPr lang="es-ES" sz="1200" b="1" u="none" strike="noStrike" dirty="0" err="1">
                <a:solidFill>
                  <a:srgbClr val="FF0000"/>
                </a:solidFill>
                <a:effectLst/>
              </a:rPr>
              <a:t>result</a:t>
            </a:r>
            <a:r>
              <a:rPr lang="es-ES" sz="1200" b="1" u="none" strike="noStrike" dirty="0">
                <a:solidFill>
                  <a:srgbClr val="FF0000"/>
                </a:solidFill>
                <a:effectLst/>
              </a:rPr>
              <a:t> in 4 </a:t>
            </a:r>
            <a:r>
              <a:rPr lang="es-ES" sz="1200" b="1" u="none" strike="noStrike" dirty="0" err="1">
                <a:solidFill>
                  <a:srgbClr val="FF0000"/>
                </a:solidFill>
                <a:effectLst/>
              </a:rPr>
              <a:t>deliverables</a:t>
            </a:r>
            <a:r>
              <a:rPr lang="es-ES" sz="1200" b="1" u="none" strike="noStrike" dirty="0">
                <a:solidFill>
                  <a:srgbClr val="FF0000"/>
                </a:solidFill>
                <a:effectLst/>
              </a:rPr>
              <a:t> </a:t>
            </a:r>
            <a:r>
              <a:rPr lang="es-ES" sz="1200" b="1" u="none" strike="noStrike" dirty="0" err="1">
                <a:solidFill>
                  <a:srgbClr val="FF0000"/>
                </a:solidFill>
                <a:effectLst/>
              </a:rPr>
              <a:t>that</a:t>
            </a:r>
            <a:r>
              <a:rPr lang="es-ES" sz="1200" b="1" u="none" strike="noStrike" dirty="0">
                <a:solidFill>
                  <a:srgbClr val="FF0000"/>
                </a:solidFill>
                <a:effectLst/>
              </a:rPr>
              <a:t> </a:t>
            </a:r>
            <a:r>
              <a:rPr lang="es-ES" sz="1200" b="1" u="none" strike="noStrike" dirty="0" err="1">
                <a:solidFill>
                  <a:srgbClr val="FF0000"/>
                </a:solidFill>
                <a:effectLst/>
              </a:rPr>
              <a:t>will</a:t>
            </a:r>
            <a:r>
              <a:rPr lang="es-ES" sz="1200" b="1" u="none" strike="noStrike" dirty="0">
                <a:solidFill>
                  <a:srgbClr val="FF0000"/>
                </a:solidFill>
                <a:effectLst/>
              </a:rPr>
              <a:t> be </a:t>
            </a:r>
            <a:r>
              <a:rPr lang="es-ES" sz="1200" b="1" u="none" strike="noStrike" dirty="0" err="1">
                <a:solidFill>
                  <a:srgbClr val="FF0000"/>
                </a:solidFill>
                <a:effectLst/>
              </a:rPr>
              <a:t>key</a:t>
            </a:r>
            <a:r>
              <a:rPr lang="es-ES" sz="1200" b="1" u="none" strike="noStrike" dirty="0">
                <a:solidFill>
                  <a:srgbClr val="FF0000"/>
                </a:solidFill>
                <a:effectLst/>
              </a:rPr>
              <a:t> to </a:t>
            </a:r>
            <a:r>
              <a:rPr lang="es-ES" sz="1200" b="1" u="none" strike="noStrike" dirty="0" err="1">
                <a:solidFill>
                  <a:srgbClr val="FF0000"/>
                </a:solidFill>
                <a:effectLst/>
              </a:rPr>
              <a:t>the</a:t>
            </a:r>
            <a:r>
              <a:rPr lang="es-ES" sz="1200" b="1" u="none" strike="noStrike" dirty="0">
                <a:solidFill>
                  <a:srgbClr val="FF0000"/>
                </a:solidFill>
                <a:effectLst/>
              </a:rPr>
              <a:t> final </a:t>
            </a:r>
            <a:r>
              <a:rPr lang="es-ES" sz="1200" b="1" u="none" strike="noStrike" dirty="0" err="1">
                <a:solidFill>
                  <a:srgbClr val="FF0000"/>
                </a:solidFill>
                <a:effectLst/>
              </a:rPr>
              <a:t>evaluation</a:t>
            </a:r>
            <a:r>
              <a:rPr lang="es-ES" sz="1200" b="1" u="none" strike="noStrike" dirty="0">
                <a:solidFill>
                  <a:srgbClr val="FF0000"/>
                </a:solidFill>
                <a:effectLst/>
              </a:rPr>
              <a:t> of </a:t>
            </a:r>
            <a:r>
              <a:rPr lang="es-ES" sz="1200" b="1" u="none" strike="noStrike" dirty="0" err="1">
                <a:solidFill>
                  <a:srgbClr val="FF0000"/>
                </a:solidFill>
                <a:effectLst/>
              </a:rPr>
              <a:t>the</a:t>
            </a:r>
            <a:r>
              <a:rPr lang="es-ES" sz="1200" b="1" u="none" strike="noStrike" dirty="0">
                <a:solidFill>
                  <a:srgbClr val="FF0000"/>
                </a:solidFill>
                <a:effectLst/>
              </a:rPr>
              <a:t> </a:t>
            </a:r>
            <a:r>
              <a:rPr lang="es-ES" sz="1200" b="1" u="none" strike="noStrike" dirty="0" err="1">
                <a:solidFill>
                  <a:srgbClr val="FF0000"/>
                </a:solidFill>
                <a:effectLst/>
              </a:rPr>
              <a:t>project</a:t>
            </a:r>
            <a:r>
              <a:rPr lang="es-ES" sz="1200" b="1" u="none" strike="noStrike" dirty="0">
                <a:solidFill>
                  <a:srgbClr val="FF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u="none" strike="noStrike"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none" strike="noStrike" dirty="0" err="1">
                <a:solidFill>
                  <a:srgbClr val="FF0000"/>
                </a:solidFill>
                <a:effectLst/>
              </a:rPr>
              <a:t>Evaluation</a:t>
            </a:r>
            <a:r>
              <a:rPr lang="es-ES" sz="1200" b="1" u="none" strike="noStrike" dirty="0">
                <a:solidFill>
                  <a:srgbClr val="FF0000"/>
                </a:solidFill>
                <a:effectLst/>
              </a:rPr>
              <a:t> and </a:t>
            </a:r>
            <a:r>
              <a:rPr lang="es-ES" sz="1200" b="1" u="none" strike="noStrike" dirty="0" err="1">
                <a:solidFill>
                  <a:srgbClr val="FF0000"/>
                </a:solidFill>
                <a:effectLst/>
              </a:rPr>
              <a:t>quality</a:t>
            </a:r>
            <a:r>
              <a:rPr lang="es-ES" sz="1200" b="1" u="none" strike="noStrike" dirty="0">
                <a:solidFill>
                  <a:srgbClr val="FF0000"/>
                </a:solidFill>
                <a:effectLst/>
              </a:rPr>
              <a: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none" strike="noStrike" dirty="0" err="1">
                <a:solidFill>
                  <a:srgbClr val="FF0000"/>
                </a:solidFill>
                <a:effectLst/>
              </a:rPr>
              <a:t>Evaluation</a:t>
            </a:r>
            <a:r>
              <a:rPr lang="es-ES" sz="1200" b="1" u="none" strike="noStrike" dirty="0">
                <a:solidFill>
                  <a:srgbClr val="FF0000"/>
                </a:solidFill>
                <a:effectLst/>
              </a:rPr>
              <a:t> of </a:t>
            </a:r>
            <a:r>
              <a:rPr lang="es-ES" sz="1200" b="1" u="none" strike="noStrike" dirty="0" err="1">
                <a:solidFill>
                  <a:srgbClr val="FF0000"/>
                </a:solidFill>
                <a:effectLst/>
              </a:rPr>
              <a:t>transnational</a:t>
            </a:r>
            <a:r>
              <a:rPr lang="es-ES" sz="1200" b="1" u="none" strike="noStrike" dirty="0">
                <a:solidFill>
                  <a:srgbClr val="FF0000"/>
                </a:solidFill>
                <a:effectLst/>
              </a:rPr>
              <a:t>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none" strike="noStrike" dirty="0" err="1">
                <a:solidFill>
                  <a:srgbClr val="FF0000"/>
                </a:solidFill>
                <a:effectLst/>
              </a:rPr>
              <a:t>Evaluation</a:t>
            </a:r>
            <a:r>
              <a:rPr lang="es-ES" sz="1200" b="1" u="none" strike="noStrike" dirty="0">
                <a:solidFill>
                  <a:srgbClr val="FF0000"/>
                </a:solidFill>
                <a:effectLst/>
              </a:rPr>
              <a:t> of </a:t>
            </a:r>
            <a:r>
              <a:rPr lang="es-ES" sz="1200" b="1" u="none" strike="noStrike" dirty="0" err="1">
                <a:solidFill>
                  <a:srgbClr val="FF0000"/>
                </a:solidFill>
                <a:effectLst/>
              </a:rPr>
              <a:t>users</a:t>
            </a:r>
            <a:r>
              <a:rPr lang="es-ES" sz="1200" b="1" u="none" strike="noStrike" dirty="0">
                <a:solidFill>
                  <a:srgbClr val="FF0000"/>
                </a:solidFill>
                <a:effectLst/>
              </a:rPr>
              <a:t> </a:t>
            </a:r>
            <a:r>
              <a:rPr lang="es-ES" sz="1200" b="1" u="none" strike="noStrike" dirty="0" err="1">
                <a:solidFill>
                  <a:srgbClr val="FF0000"/>
                </a:solidFill>
                <a:effectLst/>
              </a:rPr>
              <a:t>satisfaction</a:t>
            </a:r>
            <a:r>
              <a:rPr lang="es-ES" sz="1200" b="1" u="none" strike="noStrike" dirty="0">
                <a:solidFill>
                  <a:srgbClr val="FF0000"/>
                </a:solidFill>
                <a:effectLst/>
              </a:rPr>
              <a:t> and </a:t>
            </a:r>
            <a:r>
              <a:rPr lang="es-ES" sz="1200" b="1" u="none" strike="noStrike" dirty="0" err="1">
                <a:solidFill>
                  <a:srgbClr val="FF0000"/>
                </a:solidFill>
                <a:effectLst/>
              </a:rPr>
              <a:t>assessment</a:t>
            </a:r>
            <a:r>
              <a:rPr lang="es-ES" sz="1200" b="1" u="none" strike="noStrike" dirty="0">
                <a:solidFill>
                  <a:srgbClr val="FF0000"/>
                </a:solidFill>
                <a:effectLst/>
              </a:rPr>
              <a:t> of </a:t>
            </a:r>
            <a:r>
              <a:rPr lang="es-ES" sz="1200" b="1" u="none" strike="noStrike" dirty="0" err="1">
                <a:solidFill>
                  <a:srgbClr val="FF0000"/>
                </a:solidFill>
                <a:effectLst/>
              </a:rPr>
              <a:t>the</a:t>
            </a:r>
            <a:r>
              <a:rPr lang="es-ES" sz="1200" b="1" u="none" strike="noStrike" dirty="0">
                <a:solidFill>
                  <a:srgbClr val="FF0000"/>
                </a:solidFill>
                <a:effectLst/>
              </a:rPr>
              <a:t> </a:t>
            </a:r>
            <a:r>
              <a:rPr lang="es-ES" sz="1200" b="1" u="none" strike="noStrike" dirty="0" err="1">
                <a:solidFill>
                  <a:srgbClr val="FF0000"/>
                </a:solidFill>
                <a:effectLst/>
              </a:rPr>
              <a:t>products</a:t>
            </a:r>
            <a:r>
              <a:rPr lang="es-ES" sz="1200" b="1" u="none" strike="noStrike" dirty="0">
                <a:solidFill>
                  <a:srgbClr val="FF0000"/>
                </a:solidFill>
                <a:effectLst/>
              </a:rPr>
              <a:t> </a:t>
            </a:r>
            <a:r>
              <a:rPr lang="es-ES" sz="1200" b="1" u="none" strike="noStrike" dirty="0" err="1">
                <a:solidFill>
                  <a:srgbClr val="FF0000"/>
                </a:solidFill>
                <a:effectLst/>
              </a:rPr>
              <a:t>derived</a:t>
            </a:r>
            <a:r>
              <a:rPr lang="es-ES" sz="1200" b="1" u="none" strike="noStrike" dirty="0">
                <a:solidFill>
                  <a:srgbClr val="FF0000"/>
                </a:solidFill>
                <a:effectLst/>
              </a:rPr>
              <a:t> </a:t>
            </a:r>
            <a:r>
              <a:rPr lang="es-ES" sz="1200" b="1" u="none" strike="noStrike" dirty="0" err="1">
                <a:solidFill>
                  <a:srgbClr val="FF0000"/>
                </a:solidFill>
                <a:effectLst/>
              </a:rPr>
              <a:t>from</a:t>
            </a:r>
            <a:r>
              <a:rPr lang="es-ES" sz="1200" b="1" u="none" strike="noStrike" dirty="0">
                <a:solidFill>
                  <a:srgbClr val="FF0000"/>
                </a:solidFill>
                <a:effectLst/>
              </a:rPr>
              <a:t> </a:t>
            </a:r>
            <a:r>
              <a:rPr lang="es-ES" sz="1200" b="1" u="none" strike="noStrike" dirty="0" err="1">
                <a:solidFill>
                  <a:srgbClr val="FF0000"/>
                </a:solidFill>
                <a:effectLst/>
              </a:rPr>
              <a:t>the</a:t>
            </a:r>
            <a:r>
              <a:rPr lang="es-ES" sz="1200" b="1" u="none" strike="noStrike" dirty="0">
                <a:solidFill>
                  <a:srgbClr val="FF0000"/>
                </a:solidFill>
                <a:effectLst/>
              </a:rPr>
              <a:t> </a:t>
            </a:r>
            <a:r>
              <a:rPr lang="es-ES" sz="1200" b="1" u="none" strike="noStrike" dirty="0" err="1">
                <a:solidFill>
                  <a:srgbClr val="FF0000"/>
                </a:solidFill>
                <a:effectLst/>
              </a:rPr>
              <a:t>project</a:t>
            </a:r>
            <a:r>
              <a:rPr lang="es-ES" sz="1200" b="1" u="none" strike="noStrike" dirty="0">
                <a:solidFill>
                  <a:srgbClr val="FF0000"/>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none" strike="noStrike" dirty="0" err="1">
                <a:solidFill>
                  <a:srgbClr val="FF0000"/>
                </a:solidFill>
                <a:effectLst/>
              </a:rPr>
              <a:t>Evaluation</a:t>
            </a:r>
            <a:r>
              <a:rPr lang="es-ES" sz="1200" b="1" u="none" strike="noStrike" dirty="0">
                <a:solidFill>
                  <a:srgbClr val="FF0000"/>
                </a:solidFill>
                <a:effectLst/>
              </a:rPr>
              <a:t> of </a:t>
            </a:r>
            <a:r>
              <a:rPr lang="es-ES" sz="1200" b="1" u="none" strike="noStrike" dirty="0" err="1">
                <a:solidFill>
                  <a:srgbClr val="FF0000"/>
                </a:solidFill>
                <a:effectLst/>
              </a:rPr>
              <a:t>impact</a:t>
            </a:r>
            <a:r>
              <a:rPr lang="es-ES" sz="1200" b="1" u="none" strike="noStrike" dirty="0">
                <a:solidFill>
                  <a:srgbClr val="FF0000"/>
                </a:solidFill>
                <a:effectLst/>
              </a:rPr>
              <a:t> </a:t>
            </a:r>
            <a:r>
              <a:rPr lang="es-ES" sz="1200" b="1" u="none" strike="noStrike" dirty="0" err="1">
                <a:solidFill>
                  <a:srgbClr val="FF0000"/>
                </a:solidFill>
                <a:effectLst/>
              </a:rPr>
              <a:t>on</a:t>
            </a:r>
            <a:r>
              <a:rPr lang="es-ES" sz="1200" b="1" u="none" strike="noStrike" dirty="0">
                <a:solidFill>
                  <a:srgbClr val="FF0000"/>
                </a:solidFill>
                <a:effectLst/>
              </a:rPr>
              <a:t> EKT </a:t>
            </a:r>
            <a:r>
              <a:rPr lang="es-ES" sz="1200" b="1" u="none" strike="noStrike" dirty="0" err="1">
                <a:solidFill>
                  <a:srgbClr val="FF0000"/>
                </a:solidFill>
                <a:effectLst/>
              </a:rPr>
              <a:t>proposal</a:t>
            </a:r>
            <a:r>
              <a:rPr lang="es-ES" sz="1200" b="1" u="none" strike="noStrike" dirty="0">
                <a:solidFill>
                  <a:srgbClr val="FF0000"/>
                </a:solidFill>
                <a:effectLst/>
              </a:rPr>
              <a:t> in </a:t>
            </a:r>
            <a:r>
              <a:rPr lang="es-ES" sz="1200" b="1" u="none" strike="noStrike" dirty="0" err="1">
                <a:solidFill>
                  <a:srgbClr val="FF0000"/>
                </a:solidFill>
                <a:effectLst/>
              </a:rPr>
              <a:t>student's</a:t>
            </a:r>
            <a:r>
              <a:rPr lang="es-ES" sz="1200" b="1" u="none" strike="noStrike" dirty="0">
                <a:solidFill>
                  <a:srgbClr val="FF0000"/>
                </a:solidFill>
                <a:effectLst/>
              </a:rPr>
              <a:t> </a:t>
            </a:r>
            <a:r>
              <a:rPr lang="es-ES" sz="1200" b="1" u="none" strike="noStrike" dirty="0" err="1">
                <a:solidFill>
                  <a:srgbClr val="FF0000"/>
                </a:solidFill>
                <a:effectLst/>
              </a:rPr>
              <a:t>professional</a:t>
            </a:r>
            <a:r>
              <a:rPr lang="es-ES" sz="1200" b="1" u="none" strike="noStrike" dirty="0">
                <a:solidFill>
                  <a:srgbClr val="FF0000"/>
                </a:solidFill>
                <a:effectLst/>
              </a:rPr>
              <a:t> </a:t>
            </a:r>
            <a:r>
              <a:rPr lang="es-ES" sz="1200" b="1" u="none" strike="noStrike" dirty="0" err="1">
                <a:solidFill>
                  <a:srgbClr val="FF0000"/>
                </a:solidFill>
                <a:effectLst/>
              </a:rPr>
              <a:t>competencies</a:t>
            </a:r>
            <a:r>
              <a:rPr lang="es-ES" sz="1200" b="1" u="none" strike="noStrike" dirty="0">
                <a:solidFill>
                  <a:srgbClr val="FF0000"/>
                </a:solidFill>
                <a:effectLst/>
              </a:rPr>
              <a:t> (</a:t>
            </a:r>
            <a:r>
              <a:rPr lang="es-ES" sz="1200" b="1" u="none" strike="noStrike" dirty="0" err="1">
                <a:solidFill>
                  <a:srgbClr val="FF0000"/>
                </a:solidFill>
                <a:effectLst/>
              </a:rPr>
              <a:t>prospective</a:t>
            </a:r>
            <a:r>
              <a:rPr lang="es-ES" sz="1200" b="1" u="none" strike="noStrike" dirty="0">
                <a:solidFill>
                  <a:srgbClr val="FF0000"/>
                </a:solidFill>
                <a:effectLst/>
              </a:rPr>
              <a:t> </a:t>
            </a:r>
            <a:r>
              <a:rPr lang="es-ES" sz="1200" b="1" u="none" strike="noStrike" dirty="0" err="1">
                <a:solidFill>
                  <a:srgbClr val="FF0000"/>
                </a:solidFill>
                <a:effectLst/>
              </a:rPr>
              <a:t>teachers</a:t>
            </a:r>
            <a:r>
              <a:rPr lang="es-ES" sz="1200" b="1" u="none" strike="noStrike" dirty="0">
                <a:solidFill>
                  <a:srgbClr val="FF0000"/>
                </a:solidFill>
                <a:effectLst/>
              </a:rPr>
              <a:t>)</a:t>
            </a: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15</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Last but not least, taking into account that dissemination is one of the key elements of the </a:t>
            </a:r>
            <a:r>
              <a:rPr lang="en-US" sz="1200" b="1" kern="1200" dirty="0" err="1">
                <a:solidFill>
                  <a:schemeClr val="tx1"/>
                </a:solidFill>
                <a:effectLst/>
                <a:latin typeface="+mn-lt"/>
                <a:ea typeface="+mn-ea"/>
                <a:cs typeface="+mn-cs"/>
              </a:rPr>
              <a:t>erasmus</a:t>
            </a:r>
            <a:r>
              <a:rPr lang="en-US" sz="1200" b="1" kern="1200" dirty="0">
                <a:solidFill>
                  <a:schemeClr val="tx1"/>
                </a:solidFill>
                <a:effectLst/>
                <a:latin typeface="+mn-lt"/>
                <a:ea typeface="+mn-ea"/>
                <a:cs typeface="+mn-cs"/>
              </a:rPr>
              <a:t> plus </a:t>
            </a:r>
            <a:r>
              <a:rPr lang="en-US" sz="1200" b="1" kern="1200" dirty="0" err="1">
                <a:solidFill>
                  <a:schemeClr val="tx1"/>
                </a:solidFill>
                <a:effectLst/>
                <a:latin typeface="+mn-lt"/>
                <a:ea typeface="+mn-ea"/>
                <a:cs typeface="+mn-cs"/>
              </a:rPr>
              <a:t>programme</a:t>
            </a:r>
            <a:r>
              <a:rPr lang="en-US" sz="1200" b="1" kern="1200" dirty="0">
                <a:solidFill>
                  <a:schemeClr val="tx1"/>
                </a:solidFill>
                <a:effectLst/>
                <a:latin typeface="+mn-lt"/>
                <a:ea typeface="+mn-ea"/>
                <a:cs typeface="+mn-cs"/>
              </a:rPr>
              <a:t> and that it determines to a large extent the final evaluation results of the projects, the WP8 led by </a:t>
            </a:r>
            <a:r>
              <a:rPr lang="en-US" sz="1200" b="1" kern="1200" dirty="0" err="1">
                <a:solidFill>
                  <a:schemeClr val="tx1"/>
                </a:solidFill>
                <a:effectLst/>
                <a:latin typeface="+mn-lt"/>
                <a:ea typeface="+mn-ea"/>
                <a:cs typeface="+mn-cs"/>
              </a:rPr>
              <a:t>DieBerater</a:t>
            </a:r>
            <a:r>
              <a:rPr lang="en-US" sz="1200" b="1" kern="1200" dirty="0">
                <a:solidFill>
                  <a:schemeClr val="tx1"/>
                </a:solidFill>
                <a:effectLst/>
                <a:latin typeface="+mn-lt"/>
                <a:ea typeface="+mn-ea"/>
                <a:cs typeface="+mn-cs"/>
              </a:rPr>
              <a:t> has two objectives: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dissemination and visibility of the project at national and European level by all possible ways and means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transfer of results and their exploitation after the project is completed</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WP will result in 9 deliverables: two of them we have to work on as soon as possible: logo, web so that we can be visible as quickly as possible.</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O19 Exploitation and Dissemination plan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O20 Project logo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O21 Project poster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O22 Project web site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O23 Press release/scientific articles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O24 Presentations in conferences and events at </a:t>
            </a:r>
            <a:r>
              <a:rPr lang="en-US" sz="1200" b="1" kern="1200" dirty="0" err="1">
                <a:solidFill>
                  <a:schemeClr val="tx1"/>
                </a:solidFill>
                <a:effectLst/>
                <a:latin typeface="+mn-lt"/>
                <a:ea typeface="+mn-ea"/>
                <a:cs typeface="+mn-cs"/>
              </a:rPr>
              <a:t>european</a:t>
            </a:r>
            <a:r>
              <a:rPr lang="en-US" sz="1200" b="1" kern="1200" dirty="0">
                <a:solidFill>
                  <a:schemeClr val="tx1"/>
                </a:solidFill>
                <a:effectLst/>
                <a:latin typeface="+mn-lt"/>
                <a:ea typeface="+mn-ea"/>
                <a:cs typeface="+mn-cs"/>
              </a:rPr>
              <a:t> and wider level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O25 Handbook for in-school placement in European ITE HE degrees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O26 EKT national events </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O27 Report on exploitation and dissemination plan</a:t>
            </a:r>
            <a:endParaRPr lang="es-ES_tradnl" sz="1200" b="1" kern="1200" dirty="0">
              <a:solidFill>
                <a:schemeClr val="tx1"/>
              </a:solidFill>
              <a:effectLst/>
              <a:latin typeface="+mn-lt"/>
              <a:ea typeface="+mn-ea"/>
              <a:cs typeface="+mn-cs"/>
            </a:endParaRP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16</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a:solidFill>
                  <a:schemeClr val="tx1"/>
                </a:solidFill>
                <a:effectLst/>
                <a:latin typeface="+mn-lt"/>
                <a:ea typeface="+mn-ea"/>
                <a:cs typeface="+mn-cs"/>
              </a:rPr>
              <a:t>One of the elements of project improvement suggested by the evaluators was that we should justify the adequacy of all partners and their input into all project activities. That is to say, a real university-business collaboration dynamic.</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differentiated in the proposal and it was materialized in the distribution of the budget (project implementation) 4 types of participations.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Leader</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Special contributions</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Feedback</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Contribution</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imply different levels of responsibility in the WPs but guarantee a real dynamic of knowledge transfer.</a:t>
            </a:r>
            <a:endParaRPr lang="es-ES_tradnl"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must take this into account when making timesheets and progress reports. </a:t>
            </a:r>
            <a:r>
              <a:rPr lang="es-ES" sz="1200" b="1" kern="1200" dirty="0" err="1">
                <a:solidFill>
                  <a:schemeClr val="tx1"/>
                </a:solidFill>
                <a:effectLst/>
                <a:latin typeface="+mn-lt"/>
                <a:ea typeface="+mn-ea"/>
                <a:cs typeface="+mn-cs"/>
              </a:rPr>
              <a:t>We</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will</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talk</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about</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it</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tomorrow</a:t>
            </a:r>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17</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To </a:t>
            </a:r>
            <a:r>
              <a:rPr lang="es-ES" b="1" dirty="0" err="1"/>
              <a:t>finish</a:t>
            </a:r>
            <a:r>
              <a:rPr lang="es-ES" b="1" dirty="0"/>
              <a:t> a </a:t>
            </a:r>
            <a:r>
              <a:rPr lang="es-ES" b="1" dirty="0" err="1"/>
              <a:t>quick</a:t>
            </a:r>
            <a:r>
              <a:rPr lang="es-ES" b="1" dirty="0"/>
              <a:t> </a:t>
            </a:r>
            <a:r>
              <a:rPr lang="es-ES" b="1" dirty="0" err="1"/>
              <a:t>overview</a:t>
            </a:r>
            <a:r>
              <a:rPr lang="es-ES" b="1" dirty="0"/>
              <a:t> of </a:t>
            </a:r>
            <a:r>
              <a:rPr lang="es-ES" b="1" dirty="0" err="1"/>
              <a:t>the</a:t>
            </a:r>
            <a:r>
              <a:rPr lang="es-ES" b="1" dirty="0"/>
              <a:t> </a:t>
            </a:r>
            <a:r>
              <a:rPr lang="es-ES" b="1" dirty="0" err="1"/>
              <a:t>sequence</a:t>
            </a:r>
            <a:r>
              <a:rPr lang="es-ES" b="1" dirty="0"/>
              <a:t> and </a:t>
            </a:r>
            <a:r>
              <a:rPr lang="es-ES" b="1" dirty="0" err="1"/>
              <a:t>timing</a:t>
            </a:r>
            <a:r>
              <a:rPr lang="es-ES" b="1" dirty="0"/>
              <a:t>:</a:t>
            </a:r>
          </a:p>
          <a:p>
            <a:r>
              <a:rPr lang="es-ES" b="1" dirty="0" err="1"/>
              <a:t>Eligibility</a:t>
            </a:r>
            <a:r>
              <a:rPr lang="es-ES" b="1" dirty="0"/>
              <a:t> </a:t>
            </a:r>
            <a:r>
              <a:rPr lang="es-ES" b="1" dirty="0" err="1"/>
              <a:t>period</a:t>
            </a:r>
            <a:r>
              <a:rPr lang="es-ES" b="1" dirty="0"/>
              <a:t> 01-11-2019 to 31-10-2022</a:t>
            </a:r>
          </a:p>
          <a:p>
            <a:r>
              <a:rPr lang="es-ES" b="1" dirty="0" err="1"/>
              <a:t>Two</a:t>
            </a:r>
            <a:r>
              <a:rPr lang="es-ES" b="1" dirty="0"/>
              <a:t> </a:t>
            </a:r>
            <a:r>
              <a:rPr lang="es-ES" b="1" dirty="0" err="1"/>
              <a:t>reporting</a:t>
            </a:r>
            <a:r>
              <a:rPr lang="es-ES" b="1" dirty="0"/>
              <a:t> </a:t>
            </a:r>
            <a:r>
              <a:rPr lang="es-ES" b="1" dirty="0" err="1"/>
              <a:t>periods</a:t>
            </a:r>
            <a:r>
              <a:rPr lang="es-ES" b="1" dirty="0"/>
              <a:t> to </a:t>
            </a:r>
            <a:r>
              <a:rPr lang="es-ES" b="1" dirty="0" err="1"/>
              <a:t>the</a:t>
            </a:r>
            <a:r>
              <a:rPr lang="es-ES" b="1" dirty="0"/>
              <a:t> Agency </a:t>
            </a:r>
            <a:r>
              <a:rPr lang="es-ES" b="1" dirty="0" err="1"/>
              <a:t>month</a:t>
            </a:r>
            <a:r>
              <a:rPr lang="es-ES" b="1" dirty="0"/>
              <a:t> </a:t>
            </a:r>
            <a:r>
              <a:rPr lang="es-ES" b="1" dirty="0" err="1"/>
              <a:t>one</a:t>
            </a:r>
            <a:r>
              <a:rPr lang="es-ES" b="1" dirty="0"/>
              <a:t> to </a:t>
            </a:r>
            <a:r>
              <a:rPr lang="es-ES" b="1" dirty="0" err="1"/>
              <a:t>eigteen</a:t>
            </a:r>
            <a:r>
              <a:rPr lang="es-ES" b="1" dirty="0"/>
              <a:t> 18 </a:t>
            </a:r>
            <a:r>
              <a:rPr lang="es-ES" b="1" dirty="0" err="1"/>
              <a:t>mont</a:t>
            </a:r>
            <a:r>
              <a:rPr lang="es-ES" b="1" dirty="0"/>
              <a:t> </a:t>
            </a:r>
            <a:r>
              <a:rPr lang="es-ES" b="1" dirty="0" err="1"/>
              <a:t>nineteen</a:t>
            </a:r>
            <a:r>
              <a:rPr lang="es-ES" b="1" dirty="0"/>
              <a:t> to </a:t>
            </a:r>
            <a:r>
              <a:rPr lang="es-ES" b="1" dirty="0" err="1"/>
              <a:t>thirty</a:t>
            </a:r>
            <a:r>
              <a:rPr lang="es-ES" b="1" dirty="0"/>
              <a:t> </a:t>
            </a:r>
            <a:r>
              <a:rPr lang="es-ES" b="1" dirty="0" err="1"/>
              <a:t>six</a:t>
            </a:r>
            <a:r>
              <a:rPr lang="es-ES" b="1" dirty="0"/>
              <a:t> </a:t>
            </a:r>
          </a:p>
          <a:p>
            <a:r>
              <a:rPr lang="es-ES" b="1" dirty="0" err="1"/>
              <a:t>four</a:t>
            </a:r>
            <a:r>
              <a:rPr lang="es-ES" b="1" dirty="0"/>
              <a:t> </a:t>
            </a:r>
            <a:r>
              <a:rPr lang="es-ES" b="1" dirty="0" err="1"/>
              <a:t>internal</a:t>
            </a:r>
            <a:r>
              <a:rPr lang="es-ES" b="1" dirty="0"/>
              <a:t> </a:t>
            </a:r>
            <a:r>
              <a:rPr lang="es-ES" b="1" dirty="0" err="1"/>
              <a:t>partner</a:t>
            </a:r>
            <a:r>
              <a:rPr lang="es-ES" b="1" dirty="0"/>
              <a:t> </a:t>
            </a:r>
            <a:r>
              <a:rPr lang="es-ES" b="1" dirty="0" err="1"/>
              <a:t>reports</a:t>
            </a:r>
            <a:r>
              <a:rPr lang="es-ES" b="1" dirty="0"/>
              <a:t> to </a:t>
            </a:r>
            <a:r>
              <a:rPr lang="es-ES" b="1" dirty="0" err="1"/>
              <a:t>the</a:t>
            </a:r>
            <a:r>
              <a:rPr lang="es-ES" b="1" dirty="0"/>
              <a:t> USC: </a:t>
            </a:r>
            <a:r>
              <a:rPr lang="es-ES" b="1" dirty="0" err="1"/>
              <a:t>month</a:t>
            </a:r>
            <a:r>
              <a:rPr lang="es-ES" b="1" dirty="0"/>
              <a:t> 9, 18 and </a:t>
            </a:r>
            <a:r>
              <a:rPr lang="es-ES" b="1" dirty="0" err="1"/>
              <a:t>month</a:t>
            </a:r>
            <a:r>
              <a:rPr lang="es-ES" b="1" dirty="0"/>
              <a:t> 27 (</a:t>
            </a:r>
            <a:r>
              <a:rPr lang="es-ES" b="1" dirty="0" err="1"/>
              <a:t>interim</a:t>
            </a:r>
            <a:r>
              <a:rPr lang="es-ES" b="1" dirty="0"/>
              <a:t> </a:t>
            </a:r>
            <a:r>
              <a:rPr lang="es-ES" b="1" dirty="0" err="1"/>
              <a:t>reports</a:t>
            </a:r>
            <a:r>
              <a:rPr lang="es-ES" b="1" dirty="0"/>
              <a:t> 1, 2 and 3) </a:t>
            </a:r>
            <a:r>
              <a:rPr lang="es-ES" b="1" dirty="0" err="1"/>
              <a:t>Month</a:t>
            </a:r>
            <a:r>
              <a:rPr lang="es-ES" b="1" dirty="0"/>
              <a:t> 36 (final report6). </a:t>
            </a:r>
            <a:r>
              <a:rPr lang="es-ES" b="1" dirty="0" err="1"/>
              <a:t>Specified</a:t>
            </a:r>
            <a:r>
              <a:rPr lang="es-ES" b="1" dirty="0"/>
              <a:t> in </a:t>
            </a:r>
            <a:r>
              <a:rPr lang="es-ES" b="1" dirty="0" err="1"/>
              <a:t>the</a:t>
            </a:r>
            <a:r>
              <a:rPr lang="es-ES" b="1" dirty="0"/>
              <a:t> </a:t>
            </a:r>
            <a:r>
              <a:rPr lang="es-ES" b="1" dirty="0" err="1"/>
              <a:t>contract</a:t>
            </a:r>
            <a:r>
              <a:rPr lang="es-ES" b="1" dirty="0"/>
              <a:t>. </a:t>
            </a:r>
          </a:p>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18</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b="1"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19</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To do this, we rely on a </a:t>
            </a:r>
            <a:r>
              <a:rPr lang="en-GB" sz="1200" b="1" u="sng" kern="1200" dirty="0">
                <a:solidFill>
                  <a:schemeClr val="tx1"/>
                </a:solidFill>
                <a:effectLst/>
                <a:latin typeface="+mn-lt"/>
                <a:ea typeface="+mn-ea"/>
                <a:cs typeface="+mn-cs"/>
              </a:rPr>
              <a:t>strategic triangle </a:t>
            </a:r>
            <a:r>
              <a:rPr lang="en-GB" sz="1200" b="1" kern="1200" dirty="0">
                <a:solidFill>
                  <a:schemeClr val="tx1"/>
                </a:solidFill>
                <a:effectLst/>
                <a:latin typeface="+mn-lt"/>
                <a:ea typeface="+mn-ea"/>
                <a:cs typeface="+mn-cs"/>
              </a:rPr>
              <a:t>configured by educational centres (schools and teachers), universities (Faculties of Education and researchers) and technology-based companies/institutions (specifically those that offer services and e-learning resources). </a:t>
            </a:r>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4</a:t>
            </a:fld>
            <a:endParaRPr lang="es-ES"/>
          </a:p>
        </p:txBody>
      </p:sp>
    </p:spTree>
    <p:extLst>
      <p:ext uri="{BB962C8B-B14F-4D97-AF65-F5344CB8AC3E}">
        <p14:creationId xmlns:p14="http://schemas.microsoft.com/office/powerpoint/2010/main" val="274456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n-GB" sz="1200" b="1" kern="1200" dirty="0">
                <a:solidFill>
                  <a:schemeClr val="tx1"/>
                </a:solidFill>
                <a:effectLst/>
                <a:latin typeface="+mn-lt"/>
                <a:ea typeface="+mn-ea"/>
                <a:cs typeface="+mn-cs"/>
              </a:rPr>
              <a:t>We propose to </a:t>
            </a:r>
            <a:r>
              <a:rPr lang="en-GB" sz="1200" b="1" u="sng" kern="1200" dirty="0">
                <a:solidFill>
                  <a:schemeClr val="tx1"/>
                </a:solidFill>
                <a:effectLst/>
                <a:latin typeface="+mn-lt"/>
                <a:ea typeface="+mn-ea"/>
                <a:cs typeface="+mn-cs"/>
              </a:rPr>
              <a:t>work in an articulated way </a:t>
            </a:r>
            <a:r>
              <a:rPr lang="en-GB" sz="1200" b="1" kern="1200" dirty="0">
                <a:solidFill>
                  <a:schemeClr val="tx1"/>
                </a:solidFill>
                <a:effectLst/>
                <a:latin typeface="+mn-lt"/>
                <a:ea typeface="+mn-ea"/>
                <a:cs typeface="+mn-cs"/>
              </a:rPr>
              <a:t>from these three contexts to establish a dynamics of knowledge development based on teaching innovation, educational research and technological development.</a:t>
            </a:r>
            <a:endParaRPr lang="es-ES_tradnl" sz="1200" b="1"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2CD70EB8-B740-E846-BAE2-27ED4B2605B9}" type="slidenum">
              <a:rPr lang="es-ES" smtClean="0"/>
              <a:t>5</a:t>
            </a:fld>
            <a:endParaRPr lang="es-ES"/>
          </a:p>
        </p:txBody>
      </p:sp>
    </p:spTree>
    <p:extLst>
      <p:ext uri="{BB962C8B-B14F-4D97-AF65-F5344CB8AC3E}">
        <p14:creationId xmlns:p14="http://schemas.microsoft.com/office/powerpoint/2010/main" val="37897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1" dirty="0" err="1"/>
              <a:t>Our</a:t>
            </a:r>
            <a:r>
              <a:rPr lang="es-ES" b="1" dirty="0"/>
              <a:t> </a:t>
            </a:r>
            <a:r>
              <a:rPr lang="es-ES" b="1" dirty="0" err="1"/>
              <a:t>project</a:t>
            </a:r>
            <a:r>
              <a:rPr lang="es-ES" b="1" dirty="0"/>
              <a:t> </a:t>
            </a:r>
            <a:r>
              <a:rPr lang="es-ES" b="1" dirty="0" err="1"/>
              <a:t>is</a:t>
            </a:r>
            <a:r>
              <a:rPr lang="es-ES" b="1" dirty="0"/>
              <a:t> </a:t>
            </a:r>
            <a:r>
              <a:rPr lang="es-ES" b="1" dirty="0" err="1"/>
              <a:t>characterized</a:t>
            </a:r>
            <a:r>
              <a:rPr lang="es-ES" b="1" dirty="0"/>
              <a:t> </a:t>
            </a:r>
            <a:r>
              <a:rPr lang="es-ES" b="1" dirty="0" err="1"/>
              <a:t>by</a:t>
            </a:r>
            <a:r>
              <a:rPr lang="es-ES" b="1" dirty="0"/>
              <a:t> a </a:t>
            </a:r>
            <a:r>
              <a:rPr lang="es-ES" b="1" dirty="0" err="1"/>
              <a:t>high</a:t>
            </a:r>
            <a:r>
              <a:rPr lang="es-ES" b="1" dirty="0"/>
              <a:t> </a:t>
            </a:r>
            <a:r>
              <a:rPr lang="es-ES" b="1" dirty="0" err="1"/>
              <a:t>component</a:t>
            </a:r>
            <a:r>
              <a:rPr lang="es-ES" b="1" dirty="0"/>
              <a:t> of </a:t>
            </a:r>
            <a:r>
              <a:rPr lang="es-ES" b="1" dirty="0" err="1"/>
              <a:t>educational</a:t>
            </a:r>
            <a:r>
              <a:rPr lang="es-ES" b="1" dirty="0"/>
              <a:t> and </a:t>
            </a:r>
            <a:r>
              <a:rPr lang="es-ES" b="1" dirty="0" err="1"/>
              <a:t>technological</a:t>
            </a:r>
            <a:r>
              <a:rPr lang="es-ES" b="1" dirty="0"/>
              <a:t> </a:t>
            </a:r>
            <a:r>
              <a:rPr lang="es-ES" b="1" dirty="0" err="1"/>
              <a:t>innovation</a:t>
            </a:r>
            <a:r>
              <a:rPr lang="es-ES" b="1" dirty="0"/>
              <a:t>. A response to </a:t>
            </a:r>
            <a:r>
              <a:rPr lang="es-ES" b="1" dirty="0" err="1"/>
              <a:t>the</a:t>
            </a:r>
            <a:r>
              <a:rPr lang="es-ES" b="1" dirty="0"/>
              <a:t> </a:t>
            </a:r>
            <a:r>
              <a:rPr lang="es-ES" b="1" dirty="0" err="1"/>
              <a:t>needs</a:t>
            </a:r>
            <a:r>
              <a:rPr lang="es-ES" b="1" dirty="0"/>
              <a:t> </a:t>
            </a:r>
            <a:r>
              <a:rPr lang="es-ES" b="1" dirty="0" err="1"/>
              <a:t>for</a:t>
            </a:r>
            <a:r>
              <a:rPr lang="es-ES" b="1" dirty="0"/>
              <a:t> </a:t>
            </a:r>
            <a:r>
              <a:rPr lang="es-ES" b="1" dirty="0" err="1"/>
              <a:t>improvement</a:t>
            </a:r>
            <a:r>
              <a:rPr lang="es-ES" b="1" dirty="0"/>
              <a:t> of </a:t>
            </a:r>
            <a:r>
              <a:rPr lang="es-ES" b="1" dirty="0" err="1"/>
              <a:t>the</a:t>
            </a:r>
            <a:r>
              <a:rPr lang="es-ES" b="1" dirty="0"/>
              <a:t> ITE </a:t>
            </a:r>
            <a:r>
              <a:rPr lang="es-ES" b="1" dirty="0" err="1"/>
              <a:t>that</a:t>
            </a:r>
            <a:r>
              <a:rPr lang="es-ES" b="1" dirty="0"/>
              <a:t> </a:t>
            </a:r>
            <a:r>
              <a:rPr lang="es-ES" b="1" dirty="0" err="1"/>
              <a:t>is</a:t>
            </a:r>
            <a:r>
              <a:rPr lang="es-ES" b="1" dirty="0"/>
              <a:t> </a:t>
            </a:r>
            <a:r>
              <a:rPr lang="es-ES" b="1" dirty="0" err="1"/>
              <a:t>characterized</a:t>
            </a:r>
            <a:r>
              <a:rPr lang="es-ES" b="1" dirty="0"/>
              <a:t> </a:t>
            </a:r>
            <a:r>
              <a:rPr lang="es-ES" b="1" dirty="0" err="1"/>
              <a:t>by</a:t>
            </a:r>
            <a:r>
              <a:rPr lang="es-ES" b="1" dirty="0"/>
              <a:t> </a:t>
            </a:r>
            <a:r>
              <a:rPr lang="es-ES" b="1" dirty="0" err="1"/>
              <a:t>two</a:t>
            </a:r>
            <a:r>
              <a:rPr lang="es-ES" b="1" dirty="0"/>
              <a:t> </a:t>
            </a:r>
            <a:r>
              <a:rPr lang="es-ES" b="1" dirty="0" err="1"/>
              <a:t>perfectly</a:t>
            </a:r>
            <a:r>
              <a:rPr lang="es-ES" b="1" dirty="0"/>
              <a:t> </a:t>
            </a:r>
            <a:r>
              <a:rPr lang="es-ES" b="1" dirty="0" err="1"/>
              <a:t>aligned</a:t>
            </a:r>
            <a:r>
              <a:rPr lang="es-ES" b="1" dirty="0"/>
              <a:t> </a:t>
            </a:r>
            <a:r>
              <a:rPr lang="es-ES" b="1" dirty="0" err="1"/>
              <a:t>derivative</a:t>
            </a:r>
            <a:r>
              <a:rPr lang="es-ES" b="1" dirty="0"/>
              <a:t> </a:t>
            </a:r>
            <a:r>
              <a:rPr lang="es-ES" b="1" dirty="0" err="1"/>
              <a:t>products</a:t>
            </a:r>
            <a:endParaRPr lang="es-ES" b="1" dirty="0"/>
          </a:p>
          <a:p>
            <a:pPr marL="0" marR="0" indent="0" algn="just" defTabSz="914400" rtl="0" eaLnBrk="1" fontAlgn="auto" latinLnBrk="0" hangingPunct="1">
              <a:lnSpc>
                <a:spcPct val="100000"/>
              </a:lnSpc>
              <a:spcBef>
                <a:spcPts val="0"/>
              </a:spcBef>
              <a:spcAft>
                <a:spcPts val="0"/>
              </a:spcAft>
              <a:buClrTx/>
              <a:buSzTx/>
              <a:buFontTx/>
              <a:buNone/>
              <a:tabLst/>
              <a:defRPr/>
            </a:pPr>
            <a:endParaRPr lang="es-ES" b="1" dirty="0"/>
          </a:p>
          <a:p>
            <a:pPr marL="0" marR="0" indent="0" algn="just" defTabSz="914400" rtl="0" eaLnBrk="1" fontAlgn="auto" latinLnBrk="0" hangingPunct="1">
              <a:lnSpc>
                <a:spcPct val="100000"/>
              </a:lnSpc>
              <a:spcBef>
                <a:spcPts val="0"/>
              </a:spcBef>
              <a:spcAft>
                <a:spcPts val="0"/>
              </a:spcAft>
              <a:buClrTx/>
              <a:buSzTx/>
              <a:buFontTx/>
              <a:buNone/>
              <a:tabLst/>
              <a:defRPr/>
            </a:pPr>
            <a:r>
              <a:rPr lang="es-ES" b="1" dirty="0" err="1"/>
              <a:t>an</a:t>
            </a:r>
            <a:r>
              <a:rPr lang="es-ES" b="1" dirty="0"/>
              <a:t> </a:t>
            </a:r>
            <a:r>
              <a:rPr lang="es-ES" b="1" dirty="0" err="1"/>
              <a:t>innovative</a:t>
            </a:r>
            <a:r>
              <a:rPr lang="es-ES" b="1" dirty="0"/>
              <a:t> in-</a:t>
            </a:r>
            <a:r>
              <a:rPr lang="es-ES" b="1" dirty="0" err="1"/>
              <a:t>school</a:t>
            </a:r>
            <a:r>
              <a:rPr lang="es-ES" b="1" dirty="0"/>
              <a:t> </a:t>
            </a:r>
            <a:r>
              <a:rPr lang="es-ES" b="1" dirty="0" err="1"/>
              <a:t>placement</a:t>
            </a:r>
            <a:r>
              <a:rPr lang="es-ES" b="1" dirty="0"/>
              <a:t> </a:t>
            </a:r>
            <a:r>
              <a:rPr lang="es-ES" b="1" dirty="0" err="1"/>
              <a:t>methodology</a:t>
            </a:r>
            <a:r>
              <a:rPr lang="es-ES" b="1" dirty="0"/>
              <a:t> and a </a:t>
            </a:r>
            <a:r>
              <a:rPr lang="es-ES" b="1" dirty="0" err="1"/>
              <a:t>smart</a:t>
            </a:r>
            <a:r>
              <a:rPr lang="es-ES" b="1" dirty="0"/>
              <a:t> </a:t>
            </a:r>
            <a:r>
              <a:rPr lang="es-ES" b="1" dirty="0" err="1"/>
              <a:t>technological</a:t>
            </a:r>
            <a:r>
              <a:rPr lang="es-ES" b="1" dirty="0"/>
              <a:t> </a:t>
            </a:r>
            <a:r>
              <a:rPr lang="es-ES" b="1" dirty="0" err="1"/>
              <a:t>framework</a:t>
            </a:r>
            <a:r>
              <a:rPr lang="es-ES" b="1" dirty="0"/>
              <a:t> </a:t>
            </a:r>
            <a:r>
              <a:rPr lang="es-ES" b="1" dirty="0" err="1"/>
              <a:t>that</a:t>
            </a:r>
            <a:r>
              <a:rPr lang="es-ES" b="1" dirty="0"/>
              <a:t> </a:t>
            </a:r>
            <a:r>
              <a:rPr lang="es-ES" b="1" dirty="0" err="1"/>
              <a:t>make</a:t>
            </a:r>
            <a:r>
              <a:rPr lang="es-ES" b="1" dirty="0"/>
              <a:t> </a:t>
            </a:r>
            <a:r>
              <a:rPr lang="es-ES" b="1" dirty="0" err="1"/>
              <a:t>possible</a:t>
            </a:r>
            <a:r>
              <a:rPr lang="es-ES" b="1" dirty="0"/>
              <a:t> and </a:t>
            </a:r>
            <a:r>
              <a:rPr lang="es-ES" b="1" dirty="0" err="1"/>
              <a:t>enhance</a:t>
            </a:r>
            <a:r>
              <a:rPr lang="es-ES" b="1" dirty="0"/>
              <a:t> </a:t>
            </a:r>
            <a:r>
              <a:rPr lang="es-ES" b="1" dirty="0" err="1"/>
              <a:t>the</a:t>
            </a:r>
            <a:r>
              <a:rPr lang="es-ES" b="1" dirty="0"/>
              <a:t> </a:t>
            </a:r>
            <a:r>
              <a:rPr lang="es-ES" b="1" dirty="0" err="1"/>
              <a:t>coordinated</a:t>
            </a:r>
            <a:r>
              <a:rPr lang="es-ES" b="1" dirty="0"/>
              <a:t> </a:t>
            </a:r>
            <a:r>
              <a:rPr lang="es-ES" b="1" dirty="0" err="1"/>
              <a:t>work</a:t>
            </a:r>
            <a:r>
              <a:rPr lang="es-ES" b="1" dirty="0"/>
              <a:t>, </a:t>
            </a:r>
            <a:r>
              <a:rPr lang="es-ES" b="1" dirty="0" err="1"/>
              <a:t>the</a:t>
            </a:r>
            <a:r>
              <a:rPr lang="es-ES" b="1" dirty="0"/>
              <a:t> </a:t>
            </a:r>
            <a:r>
              <a:rPr lang="es-ES" b="1" dirty="0" err="1"/>
              <a:t>individualized</a:t>
            </a:r>
            <a:r>
              <a:rPr lang="es-ES" b="1" dirty="0"/>
              <a:t> </a:t>
            </a:r>
            <a:r>
              <a:rPr lang="es-ES" b="1" dirty="0" err="1"/>
              <a:t>follow</a:t>
            </a:r>
            <a:r>
              <a:rPr lang="es-ES" b="1" dirty="0"/>
              <a:t>-up of </a:t>
            </a:r>
            <a:r>
              <a:rPr lang="es-ES" b="1" dirty="0" err="1"/>
              <a:t>students</a:t>
            </a:r>
            <a:r>
              <a:rPr lang="es-ES" b="1" dirty="0"/>
              <a:t> and </a:t>
            </a:r>
            <a:r>
              <a:rPr lang="es-ES" b="1" dirty="0" err="1"/>
              <a:t>the</a:t>
            </a:r>
            <a:r>
              <a:rPr lang="es-ES" b="1" dirty="0"/>
              <a:t> </a:t>
            </a:r>
            <a:r>
              <a:rPr lang="es-ES" b="1" dirty="0" err="1"/>
              <a:t>self-learning</a:t>
            </a:r>
            <a:r>
              <a:rPr lang="es-ES" b="1" dirty="0"/>
              <a:t> </a:t>
            </a:r>
            <a:r>
              <a:rPr lang="es-ES" b="1" dirty="0" err="1"/>
              <a:t>process</a:t>
            </a:r>
            <a:r>
              <a:rPr lang="es-ES" b="1" dirty="0"/>
              <a:t> </a:t>
            </a:r>
            <a:r>
              <a:rPr lang="es-ES" b="1" dirty="0" err="1"/>
              <a:t>required</a:t>
            </a:r>
            <a:r>
              <a:rPr lang="es-ES" b="1" dirty="0"/>
              <a:t> </a:t>
            </a:r>
            <a:r>
              <a:rPr lang="es-ES" b="1" dirty="0" err="1"/>
              <a:t>by</a:t>
            </a:r>
            <a:r>
              <a:rPr lang="es-ES" b="1" dirty="0"/>
              <a:t> in-</a:t>
            </a:r>
            <a:r>
              <a:rPr lang="es-ES" b="1" dirty="0" err="1"/>
              <a:t>school</a:t>
            </a:r>
            <a:r>
              <a:rPr lang="es-ES" b="1" dirty="0"/>
              <a:t> </a:t>
            </a:r>
            <a:r>
              <a:rPr lang="es-ES" b="1" dirty="0" err="1"/>
              <a:t>practices</a:t>
            </a:r>
            <a:endParaRPr lang="es-ES" b="1" dirty="0"/>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6</a:t>
            </a:fld>
            <a:endParaRPr lang="es-ES"/>
          </a:p>
        </p:txBody>
      </p:sp>
    </p:spTree>
    <p:extLst>
      <p:ext uri="{BB962C8B-B14F-4D97-AF65-F5344CB8AC3E}">
        <p14:creationId xmlns:p14="http://schemas.microsoft.com/office/powerpoint/2010/main" val="47820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n-GB" sz="1200" b="1" kern="1200" dirty="0">
                <a:solidFill>
                  <a:schemeClr val="tx1"/>
                </a:solidFill>
                <a:effectLst/>
                <a:latin typeface="+mn-lt"/>
                <a:ea typeface="+mn-ea"/>
                <a:cs typeface="+mn-cs"/>
              </a:rPr>
              <a:t>The project is contextualized in the Faculties and Institutes of Educational Sciences and in particular in the official studies of Initial Teacher Education (ITE) in kindergarten, Primary and Secondary Education. </a:t>
            </a:r>
          </a:p>
          <a:p>
            <a:pPr algn="just"/>
            <a:endParaRPr lang="en-GB" sz="1200" b="1" kern="1200" dirty="0">
              <a:solidFill>
                <a:schemeClr val="tx1"/>
              </a:solidFill>
              <a:effectLst/>
              <a:latin typeface="+mn-lt"/>
              <a:ea typeface="+mn-ea"/>
              <a:cs typeface="+mn-cs"/>
            </a:endParaRPr>
          </a:p>
          <a:p>
            <a:pPr algn="just"/>
            <a:r>
              <a:rPr lang="en-GB" sz="1200" b="1" kern="1200" dirty="0">
                <a:solidFill>
                  <a:schemeClr val="tx1"/>
                </a:solidFill>
                <a:effectLst/>
                <a:latin typeface="+mn-lt"/>
                <a:ea typeface="+mn-ea"/>
                <a:cs typeface="+mn-cs"/>
              </a:rPr>
              <a:t>The results of the project will therefore benefit ITE students (prospective teachers), university lecturers and teachers in schools who receive and accompany them during in-school placements.</a:t>
            </a:r>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7</a:t>
            </a:fld>
            <a:endParaRPr lang="es-ES"/>
          </a:p>
        </p:txBody>
      </p:sp>
    </p:spTree>
    <p:extLst>
      <p:ext uri="{BB962C8B-B14F-4D97-AF65-F5344CB8AC3E}">
        <p14:creationId xmlns:p14="http://schemas.microsoft.com/office/powerpoint/2010/main" val="342036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dirty="0" err="1"/>
              <a:t>The</a:t>
            </a:r>
            <a:r>
              <a:rPr lang="es-ES" b="1" dirty="0"/>
              <a:t> </a:t>
            </a:r>
            <a:r>
              <a:rPr lang="es-ES" b="1" dirty="0" err="1"/>
              <a:t>project</a:t>
            </a:r>
            <a:r>
              <a:rPr lang="es-ES" b="1" dirty="0"/>
              <a:t> </a:t>
            </a:r>
            <a:r>
              <a:rPr lang="es-ES" b="1" dirty="0" err="1"/>
              <a:t>is</a:t>
            </a:r>
            <a:r>
              <a:rPr lang="es-ES" b="1" dirty="0"/>
              <a:t> </a:t>
            </a:r>
            <a:r>
              <a:rPr lang="es-ES" b="1" dirty="0" err="1"/>
              <a:t>designed</a:t>
            </a:r>
            <a:r>
              <a:rPr lang="es-ES" b="1" dirty="0"/>
              <a:t> </a:t>
            </a:r>
            <a:r>
              <a:rPr lang="es-ES" b="1" dirty="0" err="1"/>
              <a:t>according</a:t>
            </a:r>
            <a:r>
              <a:rPr lang="es-ES" b="1" dirty="0"/>
              <a:t> to a </a:t>
            </a:r>
            <a:r>
              <a:rPr lang="es-ES" b="1" dirty="0" err="1"/>
              <a:t>sequence</a:t>
            </a:r>
            <a:r>
              <a:rPr lang="es-ES" b="1" dirty="0"/>
              <a:t> </a:t>
            </a:r>
            <a:r>
              <a:rPr lang="es-ES" b="1" dirty="0" err="1"/>
              <a:t>organized</a:t>
            </a:r>
            <a:r>
              <a:rPr lang="es-ES" b="1" dirty="0"/>
              <a:t> in 8 </a:t>
            </a:r>
            <a:r>
              <a:rPr lang="es-ES" b="1" dirty="0" err="1"/>
              <a:t>interrelated</a:t>
            </a:r>
            <a:r>
              <a:rPr lang="es-ES" b="1" dirty="0"/>
              <a:t> </a:t>
            </a:r>
            <a:r>
              <a:rPr lang="es-ES" b="1" dirty="0" err="1"/>
              <a:t>WPs</a:t>
            </a:r>
            <a:r>
              <a:rPr lang="es-ES" b="1" dirty="0"/>
              <a:t> and </a:t>
            </a:r>
            <a:r>
              <a:rPr lang="es-ES" b="1" dirty="0" err="1"/>
              <a:t>an</a:t>
            </a:r>
            <a:r>
              <a:rPr lang="es-ES" b="1" dirty="0"/>
              <a:t> intense </a:t>
            </a:r>
            <a:r>
              <a:rPr lang="es-ES" b="1" dirty="0" err="1"/>
              <a:t>work</a:t>
            </a:r>
            <a:r>
              <a:rPr lang="es-ES" b="1" dirty="0"/>
              <a:t> </a:t>
            </a:r>
            <a:r>
              <a:rPr lang="es-ES" b="1" dirty="0" err="1"/>
              <a:t>guided</a:t>
            </a:r>
            <a:r>
              <a:rPr lang="es-ES" b="1" dirty="0"/>
              <a:t> </a:t>
            </a:r>
            <a:r>
              <a:rPr lang="es-ES" b="1" dirty="0" err="1"/>
              <a:t>by</a:t>
            </a:r>
            <a:r>
              <a:rPr lang="es-ES" b="1" dirty="0"/>
              <a:t> </a:t>
            </a:r>
            <a:r>
              <a:rPr lang="es-ES" b="1" dirty="0" err="1"/>
              <a:t>the</a:t>
            </a:r>
            <a:r>
              <a:rPr lang="es-ES" b="1" dirty="0"/>
              <a:t> </a:t>
            </a:r>
            <a:r>
              <a:rPr lang="es-ES" b="1" dirty="0" err="1"/>
              <a:t>progressive</a:t>
            </a:r>
            <a:r>
              <a:rPr lang="es-ES" b="1" dirty="0"/>
              <a:t> </a:t>
            </a:r>
            <a:r>
              <a:rPr lang="es-ES" b="1" dirty="0" err="1"/>
              <a:t>elaboration</a:t>
            </a:r>
            <a:r>
              <a:rPr lang="es-ES" b="1" dirty="0"/>
              <a:t> of 27 outputs</a:t>
            </a:r>
          </a:p>
          <a:p>
            <a:pPr algn="just"/>
            <a:endParaRPr lang="es-ES" b="1" dirty="0"/>
          </a:p>
          <a:p>
            <a:pPr algn="just"/>
            <a:r>
              <a:rPr lang="es-ES" b="1" dirty="0"/>
              <a:t>As </a:t>
            </a:r>
            <a:r>
              <a:rPr lang="es-ES" b="1" dirty="0" err="1"/>
              <a:t>you</a:t>
            </a:r>
            <a:r>
              <a:rPr lang="es-ES" b="1" dirty="0"/>
              <a:t> </a:t>
            </a:r>
            <a:r>
              <a:rPr lang="es-ES" b="1" dirty="0" err="1"/>
              <a:t>know</a:t>
            </a:r>
            <a:r>
              <a:rPr lang="es-ES" b="1" dirty="0"/>
              <a:t> 3 of </a:t>
            </a:r>
            <a:r>
              <a:rPr lang="es-ES" b="1" dirty="0" err="1"/>
              <a:t>the</a:t>
            </a:r>
            <a:r>
              <a:rPr lang="es-ES" b="1" dirty="0"/>
              <a:t> WP are transversal and </a:t>
            </a:r>
            <a:r>
              <a:rPr lang="es-ES" b="1" dirty="0" err="1"/>
              <a:t>extend</a:t>
            </a:r>
            <a:r>
              <a:rPr lang="es-ES" b="1" dirty="0"/>
              <a:t> </a:t>
            </a:r>
            <a:r>
              <a:rPr lang="es-ES" b="1" dirty="0" err="1"/>
              <a:t>throughout</a:t>
            </a:r>
            <a:r>
              <a:rPr lang="es-ES" b="1" dirty="0"/>
              <a:t> </a:t>
            </a:r>
            <a:r>
              <a:rPr lang="es-ES" b="1" dirty="0" err="1"/>
              <a:t>the</a:t>
            </a:r>
            <a:r>
              <a:rPr lang="es-ES" b="1" dirty="0"/>
              <a:t> </a:t>
            </a:r>
            <a:r>
              <a:rPr lang="es-ES" b="1" dirty="0" err="1"/>
              <a:t>project</a:t>
            </a:r>
            <a:r>
              <a:rPr lang="es-ES" b="1" dirty="0"/>
              <a:t>: 1, 7 and 8: </a:t>
            </a:r>
            <a:r>
              <a:rPr lang="es-ES" b="1" dirty="0" err="1"/>
              <a:t>management</a:t>
            </a:r>
            <a:r>
              <a:rPr lang="es-ES" b="1" dirty="0"/>
              <a:t>, </a:t>
            </a:r>
            <a:r>
              <a:rPr lang="es-ES" b="1" dirty="0" err="1"/>
              <a:t>Evaluation</a:t>
            </a:r>
            <a:r>
              <a:rPr lang="es-ES" b="1" dirty="0"/>
              <a:t> and </a:t>
            </a:r>
            <a:r>
              <a:rPr lang="es-ES" b="1" dirty="0" err="1"/>
              <a:t>quality</a:t>
            </a:r>
            <a:r>
              <a:rPr lang="es-ES" b="1" dirty="0"/>
              <a:t> plan and </a:t>
            </a:r>
            <a:r>
              <a:rPr lang="es-ES" b="1" dirty="0" err="1"/>
              <a:t>exploitation</a:t>
            </a:r>
            <a:r>
              <a:rPr lang="es-ES" b="1" dirty="0"/>
              <a:t> and </a:t>
            </a:r>
            <a:r>
              <a:rPr lang="es-ES" b="1" dirty="0" err="1"/>
              <a:t>dissemination</a:t>
            </a:r>
            <a:r>
              <a:rPr lang="es-ES" b="1" dirty="0"/>
              <a:t> </a:t>
            </a:r>
            <a:r>
              <a:rPr lang="es-ES" b="1" dirty="0" err="1"/>
              <a:t>coordinated</a:t>
            </a:r>
            <a:r>
              <a:rPr lang="es-ES" b="1" dirty="0"/>
              <a:t> </a:t>
            </a:r>
            <a:r>
              <a:rPr lang="es-ES" b="1" dirty="0" err="1"/>
              <a:t>by</a:t>
            </a:r>
            <a:r>
              <a:rPr lang="es-ES" b="1" dirty="0"/>
              <a:t> USC, Marino and </a:t>
            </a:r>
            <a:r>
              <a:rPr lang="es-ES" b="1" dirty="0" err="1"/>
              <a:t>DIe</a:t>
            </a:r>
            <a:r>
              <a:rPr lang="es-ES" b="1" dirty="0"/>
              <a:t> </a:t>
            </a:r>
            <a:r>
              <a:rPr lang="es-ES" b="1" dirty="0" err="1"/>
              <a:t>Berater</a:t>
            </a:r>
            <a:r>
              <a:rPr lang="es-ES" b="1" dirty="0"/>
              <a:t> </a:t>
            </a:r>
            <a:r>
              <a:rPr lang="es-ES" b="1" dirty="0" err="1"/>
              <a:t>respectively</a:t>
            </a:r>
            <a:endParaRPr lang="es-ES" b="1" dirty="0"/>
          </a:p>
          <a:p>
            <a:pPr algn="just"/>
            <a:endParaRPr lang="es-ES" b="1" dirty="0"/>
          </a:p>
          <a:p>
            <a:pPr algn="just"/>
            <a:r>
              <a:rPr lang="es-ES" b="1" dirty="0"/>
              <a:t>and </a:t>
            </a:r>
            <a:r>
              <a:rPr lang="es-ES" b="1" dirty="0" err="1"/>
              <a:t>the</a:t>
            </a:r>
            <a:r>
              <a:rPr lang="es-ES" b="1" dirty="0"/>
              <a:t> </a:t>
            </a:r>
            <a:r>
              <a:rPr lang="es-ES" b="1" dirty="0" err="1"/>
              <a:t>other</a:t>
            </a:r>
            <a:r>
              <a:rPr lang="es-ES" b="1" dirty="0"/>
              <a:t> 5 </a:t>
            </a:r>
            <a:r>
              <a:rPr lang="es-ES" b="1" dirty="0" err="1"/>
              <a:t>WPs</a:t>
            </a:r>
            <a:r>
              <a:rPr lang="es-ES" b="1" dirty="0"/>
              <a:t> are </a:t>
            </a:r>
            <a:r>
              <a:rPr lang="es-ES" b="1" dirty="0" err="1"/>
              <a:t>the</a:t>
            </a:r>
            <a:r>
              <a:rPr lang="es-ES" b="1" dirty="0"/>
              <a:t> </a:t>
            </a:r>
            <a:r>
              <a:rPr lang="es-ES" b="1" dirty="0" err="1"/>
              <a:t>driving</a:t>
            </a:r>
            <a:r>
              <a:rPr lang="es-ES" b="1" dirty="0"/>
              <a:t> </a:t>
            </a:r>
            <a:r>
              <a:rPr lang="es-ES" b="1" dirty="0" err="1"/>
              <a:t>force</a:t>
            </a:r>
            <a:r>
              <a:rPr lang="es-ES" b="1" dirty="0"/>
              <a:t> </a:t>
            </a:r>
            <a:r>
              <a:rPr lang="es-ES" b="1" dirty="0" err="1"/>
              <a:t>behind</a:t>
            </a:r>
            <a:r>
              <a:rPr lang="es-ES" b="1" dirty="0"/>
              <a:t> </a:t>
            </a:r>
            <a:r>
              <a:rPr lang="es-ES" b="1" dirty="0" err="1"/>
              <a:t>the</a:t>
            </a:r>
            <a:r>
              <a:rPr lang="es-ES" b="1" dirty="0"/>
              <a:t> </a:t>
            </a:r>
            <a:r>
              <a:rPr lang="es-ES" b="1" dirty="0" err="1"/>
              <a:t>proposal</a:t>
            </a:r>
            <a:r>
              <a:rPr lang="es-ES" b="1" dirty="0"/>
              <a:t>: 2,3,4,5,6 status and </a:t>
            </a:r>
            <a:r>
              <a:rPr lang="es-ES" b="1" dirty="0" err="1"/>
              <a:t>needs</a:t>
            </a:r>
            <a:r>
              <a:rPr lang="es-ES" b="1" dirty="0"/>
              <a:t>, </a:t>
            </a:r>
            <a:r>
              <a:rPr lang="es-ES" b="1" dirty="0" err="1"/>
              <a:t>proposal</a:t>
            </a:r>
            <a:r>
              <a:rPr lang="es-ES" b="1" dirty="0"/>
              <a:t> </a:t>
            </a:r>
            <a:r>
              <a:rPr lang="es-ES" b="1" dirty="0" err="1"/>
              <a:t>development</a:t>
            </a:r>
            <a:r>
              <a:rPr lang="es-ES" b="1" dirty="0"/>
              <a:t> and </a:t>
            </a:r>
            <a:r>
              <a:rPr lang="es-ES" b="1" dirty="0" err="1"/>
              <a:t>piloting</a:t>
            </a:r>
            <a:r>
              <a:rPr lang="es-ES" b="1" dirty="0"/>
              <a:t> </a:t>
            </a:r>
            <a:r>
              <a:rPr lang="es-ES" b="1" dirty="0" err="1"/>
              <a:t>for</a:t>
            </a:r>
            <a:r>
              <a:rPr lang="es-ES" b="1" dirty="0"/>
              <a:t> </a:t>
            </a:r>
            <a:r>
              <a:rPr lang="es-ES" b="1" dirty="0" err="1"/>
              <a:t>improvement</a:t>
            </a:r>
            <a:r>
              <a:rPr lang="es-ES" b="1" dirty="0"/>
              <a:t>. </a:t>
            </a:r>
            <a:r>
              <a:rPr lang="es-ES" b="1" dirty="0" err="1"/>
              <a:t>The</a:t>
            </a:r>
            <a:r>
              <a:rPr lang="es-ES" b="1" dirty="0"/>
              <a:t> </a:t>
            </a:r>
            <a:r>
              <a:rPr lang="es-ES" b="1" dirty="0" err="1"/>
              <a:t>evaluation</a:t>
            </a:r>
            <a:r>
              <a:rPr lang="es-ES" b="1" dirty="0"/>
              <a:t> of </a:t>
            </a:r>
            <a:r>
              <a:rPr lang="es-ES" b="1" dirty="0" err="1"/>
              <a:t>the</a:t>
            </a:r>
            <a:r>
              <a:rPr lang="es-ES" b="1" dirty="0"/>
              <a:t> </a:t>
            </a:r>
            <a:r>
              <a:rPr lang="es-ES" b="1" dirty="0" err="1"/>
              <a:t>proposal</a:t>
            </a:r>
            <a:r>
              <a:rPr lang="es-ES" b="1" dirty="0"/>
              <a:t> and </a:t>
            </a:r>
            <a:r>
              <a:rPr lang="es-ES" b="1" dirty="0" err="1"/>
              <a:t>the</a:t>
            </a:r>
            <a:r>
              <a:rPr lang="es-ES" b="1" dirty="0"/>
              <a:t> </a:t>
            </a:r>
            <a:r>
              <a:rPr lang="es-ES" b="1" dirty="0" err="1"/>
              <a:t>pilot</a:t>
            </a:r>
            <a:r>
              <a:rPr lang="es-ES" b="1" dirty="0"/>
              <a:t> </a:t>
            </a:r>
            <a:r>
              <a:rPr lang="es-ES" b="1" dirty="0" err="1"/>
              <a:t>included</a:t>
            </a:r>
            <a:r>
              <a:rPr lang="es-ES" b="1" dirty="0"/>
              <a:t> in </a:t>
            </a:r>
            <a:r>
              <a:rPr lang="es-ES" b="1" dirty="0" err="1"/>
              <a:t>wp</a:t>
            </a:r>
            <a:r>
              <a:rPr lang="es-ES" b="1" dirty="0"/>
              <a:t> 7 </a:t>
            </a:r>
            <a:r>
              <a:rPr lang="es-ES" b="1" dirty="0" err="1"/>
              <a:t>will</a:t>
            </a:r>
            <a:r>
              <a:rPr lang="es-ES" b="1" dirty="0"/>
              <a:t> be </a:t>
            </a:r>
            <a:r>
              <a:rPr lang="es-ES" b="1" dirty="0" err="1"/>
              <a:t>essential</a:t>
            </a:r>
            <a:r>
              <a:rPr lang="es-ES" b="1" dirty="0"/>
              <a:t> to </a:t>
            </a:r>
            <a:r>
              <a:rPr lang="es-ES" b="1" dirty="0" err="1"/>
              <a:t>ensure</a:t>
            </a:r>
            <a:r>
              <a:rPr lang="es-ES" b="1" dirty="0"/>
              <a:t> </a:t>
            </a:r>
            <a:r>
              <a:rPr lang="es-ES" b="1" dirty="0" err="1"/>
              <a:t>the</a:t>
            </a:r>
            <a:r>
              <a:rPr lang="es-ES" b="1" dirty="0"/>
              <a:t> </a:t>
            </a:r>
            <a:r>
              <a:rPr lang="es-ES" b="1" dirty="0" err="1"/>
              <a:t>success</a:t>
            </a:r>
            <a:r>
              <a:rPr lang="es-ES" b="1" dirty="0"/>
              <a:t> and </a:t>
            </a:r>
            <a:r>
              <a:rPr lang="es-ES" b="1" dirty="0" err="1"/>
              <a:t>outcome</a:t>
            </a:r>
            <a:r>
              <a:rPr lang="es-ES" b="1" dirty="0"/>
              <a:t> of </a:t>
            </a:r>
            <a:r>
              <a:rPr lang="es-ES" b="1" dirty="0" err="1"/>
              <a:t>the</a:t>
            </a:r>
            <a:r>
              <a:rPr lang="es-ES" b="1" dirty="0"/>
              <a:t> </a:t>
            </a:r>
            <a:r>
              <a:rPr lang="es-ES" b="1" dirty="0" err="1"/>
              <a:t>project</a:t>
            </a:r>
            <a:endParaRPr lang="es-ES" b="1" dirty="0"/>
          </a:p>
          <a:p>
            <a:pPr algn="just"/>
            <a:endParaRPr lang="es-ES" b="1" dirty="0"/>
          </a:p>
          <a:p>
            <a:pPr algn="just"/>
            <a:r>
              <a:rPr lang="es-ES" b="1" dirty="0" err="1"/>
              <a:t>It</a:t>
            </a:r>
            <a:r>
              <a:rPr lang="es-ES" b="1" dirty="0"/>
              <a:t> </a:t>
            </a:r>
            <a:r>
              <a:rPr lang="es-ES" b="1" dirty="0" err="1"/>
              <a:t>is</a:t>
            </a:r>
            <a:r>
              <a:rPr lang="es-ES" b="1" dirty="0"/>
              <a:t> </a:t>
            </a:r>
            <a:r>
              <a:rPr lang="es-ES" b="1" dirty="0" err="1"/>
              <a:t>important</a:t>
            </a:r>
            <a:r>
              <a:rPr lang="es-ES" b="1" dirty="0"/>
              <a:t> </a:t>
            </a:r>
            <a:r>
              <a:rPr lang="es-ES" b="1" dirty="0" err="1"/>
              <a:t>that</a:t>
            </a:r>
            <a:r>
              <a:rPr lang="es-ES" b="1" dirty="0"/>
              <a:t> </a:t>
            </a:r>
            <a:r>
              <a:rPr lang="es-ES" b="1" dirty="0" err="1"/>
              <a:t>we</a:t>
            </a:r>
            <a:r>
              <a:rPr lang="es-ES" b="1" dirty="0"/>
              <a:t> </a:t>
            </a:r>
            <a:r>
              <a:rPr lang="es-ES" b="1" dirty="0" err="1"/>
              <a:t>all</a:t>
            </a:r>
            <a:r>
              <a:rPr lang="es-ES" b="1" dirty="0"/>
              <a:t> share </a:t>
            </a:r>
            <a:r>
              <a:rPr lang="es-ES" b="1" dirty="0" err="1"/>
              <a:t>the</a:t>
            </a:r>
            <a:r>
              <a:rPr lang="es-ES" b="1" dirty="0"/>
              <a:t> </a:t>
            </a:r>
            <a:r>
              <a:rPr lang="es-ES" b="1" dirty="0" err="1"/>
              <a:t>same</a:t>
            </a:r>
            <a:r>
              <a:rPr lang="es-ES" b="1" dirty="0"/>
              <a:t> </a:t>
            </a:r>
            <a:r>
              <a:rPr lang="es-ES" b="1" dirty="0" err="1"/>
              <a:t>vision</a:t>
            </a:r>
            <a:r>
              <a:rPr lang="es-ES" b="1" dirty="0"/>
              <a:t> </a:t>
            </a:r>
            <a:r>
              <a:rPr lang="es-ES" b="1" dirty="0" err="1"/>
              <a:t>about</a:t>
            </a:r>
            <a:r>
              <a:rPr lang="es-ES" b="1" dirty="0"/>
              <a:t> </a:t>
            </a:r>
            <a:r>
              <a:rPr lang="es-ES" b="1" dirty="0" err="1"/>
              <a:t>the</a:t>
            </a:r>
            <a:r>
              <a:rPr lang="es-ES" b="1" dirty="0"/>
              <a:t> </a:t>
            </a:r>
            <a:r>
              <a:rPr lang="es-ES" b="1" dirty="0" err="1"/>
              <a:t>project</a:t>
            </a:r>
            <a:r>
              <a:rPr lang="es-ES" b="1" dirty="0"/>
              <a:t> and </a:t>
            </a:r>
            <a:r>
              <a:rPr lang="es-ES" b="1" dirty="0" err="1"/>
              <a:t>the</a:t>
            </a:r>
            <a:r>
              <a:rPr lang="es-ES" b="1" dirty="0"/>
              <a:t> </a:t>
            </a:r>
            <a:r>
              <a:rPr lang="es-ES" b="1" dirty="0" err="1"/>
              <a:t>expected</a:t>
            </a:r>
            <a:r>
              <a:rPr lang="es-ES" b="1" dirty="0"/>
              <a:t> </a:t>
            </a:r>
            <a:r>
              <a:rPr lang="es-ES" b="1" dirty="0" err="1"/>
              <a:t>results</a:t>
            </a:r>
            <a:r>
              <a:rPr lang="es-ES" b="1" dirty="0"/>
              <a:t>, so I </a:t>
            </a:r>
            <a:r>
              <a:rPr lang="es-ES" b="1" dirty="0" err="1"/>
              <a:t>will</a:t>
            </a:r>
            <a:r>
              <a:rPr lang="es-ES" b="1" dirty="0"/>
              <a:t> stop </a:t>
            </a:r>
            <a:r>
              <a:rPr lang="es-ES" b="1" dirty="0" err="1"/>
              <a:t>briefly</a:t>
            </a:r>
            <a:r>
              <a:rPr lang="es-ES" b="1" dirty="0"/>
              <a:t> at </a:t>
            </a:r>
            <a:r>
              <a:rPr lang="es-ES" b="1" dirty="0" err="1"/>
              <a:t>each</a:t>
            </a:r>
            <a:r>
              <a:rPr lang="es-ES" b="1" dirty="0"/>
              <a:t> WP </a:t>
            </a:r>
            <a:r>
              <a:rPr lang="es-ES" b="1" dirty="0" err="1"/>
              <a:t>with</a:t>
            </a:r>
            <a:r>
              <a:rPr lang="es-ES" b="1" dirty="0"/>
              <a:t> </a:t>
            </a:r>
            <a:r>
              <a:rPr lang="es-ES" b="1" dirty="0" err="1"/>
              <a:t>the</a:t>
            </a:r>
            <a:r>
              <a:rPr lang="es-ES" b="1" dirty="0"/>
              <a:t> outputs </a:t>
            </a:r>
            <a:r>
              <a:rPr lang="es-ES" b="1" dirty="0" err="1"/>
              <a:t>that</a:t>
            </a:r>
            <a:r>
              <a:rPr lang="es-ES" b="1" dirty="0"/>
              <a:t> </a:t>
            </a:r>
            <a:r>
              <a:rPr lang="es-ES" b="1" dirty="0" err="1"/>
              <a:t>we</a:t>
            </a:r>
            <a:r>
              <a:rPr lang="es-ES" b="1" dirty="0"/>
              <a:t> </a:t>
            </a:r>
            <a:r>
              <a:rPr lang="es-ES" b="1" dirty="0" err="1"/>
              <a:t>have</a:t>
            </a:r>
            <a:r>
              <a:rPr lang="es-ES" b="1" dirty="0"/>
              <a:t> to produce, in </a:t>
            </a:r>
            <a:r>
              <a:rPr lang="es-ES" b="1" dirty="0" err="1"/>
              <a:t>which</a:t>
            </a:r>
            <a:r>
              <a:rPr lang="es-ES" b="1" dirty="0"/>
              <a:t> </a:t>
            </a:r>
            <a:r>
              <a:rPr lang="es-ES" b="1" dirty="0" err="1"/>
              <a:t>we</a:t>
            </a:r>
            <a:r>
              <a:rPr lang="es-ES" b="1" dirty="0"/>
              <a:t> </a:t>
            </a:r>
            <a:r>
              <a:rPr lang="es-ES" b="1" dirty="0" err="1"/>
              <a:t>all</a:t>
            </a:r>
            <a:r>
              <a:rPr lang="es-ES" b="1" dirty="0"/>
              <a:t> </a:t>
            </a:r>
            <a:r>
              <a:rPr lang="es-ES" b="1" dirty="0" err="1"/>
              <a:t>contribute</a:t>
            </a:r>
            <a:r>
              <a:rPr lang="es-ES" b="1" dirty="0"/>
              <a:t> </a:t>
            </a:r>
            <a:r>
              <a:rPr lang="es-ES" b="1" dirty="0" err="1"/>
              <a:t>but</a:t>
            </a:r>
            <a:r>
              <a:rPr lang="es-ES" b="1" dirty="0"/>
              <a:t> </a:t>
            </a:r>
            <a:r>
              <a:rPr lang="es-ES" b="1" dirty="0" err="1"/>
              <a:t>that</a:t>
            </a:r>
            <a:r>
              <a:rPr lang="es-ES" b="1" dirty="0"/>
              <a:t> </a:t>
            </a:r>
            <a:r>
              <a:rPr lang="es-ES" b="1" dirty="0" err="1"/>
              <a:t>must</a:t>
            </a:r>
            <a:r>
              <a:rPr lang="es-ES" b="1" dirty="0"/>
              <a:t> be </a:t>
            </a:r>
            <a:r>
              <a:rPr lang="es-ES" b="1" dirty="0" err="1"/>
              <a:t>properly</a:t>
            </a:r>
            <a:r>
              <a:rPr lang="es-ES" b="1" dirty="0"/>
              <a:t> </a:t>
            </a:r>
            <a:r>
              <a:rPr lang="es-ES" b="1" dirty="0" err="1"/>
              <a:t>energized</a:t>
            </a:r>
            <a:r>
              <a:rPr lang="es-ES" b="1" dirty="0"/>
              <a:t> </a:t>
            </a:r>
            <a:r>
              <a:rPr lang="es-ES" b="1" dirty="0" err="1"/>
              <a:t>by</a:t>
            </a:r>
            <a:r>
              <a:rPr lang="es-ES" b="1" dirty="0"/>
              <a:t> </a:t>
            </a:r>
            <a:r>
              <a:rPr lang="es-ES" b="1" dirty="0" err="1"/>
              <a:t>the</a:t>
            </a:r>
            <a:r>
              <a:rPr lang="es-ES" b="1" dirty="0"/>
              <a:t> </a:t>
            </a:r>
            <a:r>
              <a:rPr lang="es-ES" b="1" dirty="0" err="1"/>
              <a:t>leaders</a:t>
            </a:r>
            <a:r>
              <a:rPr lang="es-ES" b="1" dirty="0"/>
              <a:t> of </a:t>
            </a:r>
            <a:r>
              <a:rPr lang="es-ES" b="1" dirty="0" err="1"/>
              <a:t>each</a:t>
            </a:r>
            <a:r>
              <a:rPr lang="es-ES" b="1" dirty="0"/>
              <a:t> WP to </a:t>
            </a:r>
            <a:r>
              <a:rPr lang="es-ES" b="1" dirty="0" err="1"/>
              <a:t>ensure</a:t>
            </a:r>
            <a:r>
              <a:rPr lang="es-ES" b="1" dirty="0"/>
              <a:t> </a:t>
            </a:r>
            <a:r>
              <a:rPr lang="es-ES" b="1" dirty="0" err="1"/>
              <a:t>their</a:t>
            </a:r>
            <a:r>
              <a:rPr lang="es-ES" b="1" dirty="0"/>
              <a:t> </a:t>
            </a:r>
            <a:r>
              <a:rPr lang="es-ES" b="1" dirty="0" err="1"/>
              <a:t>realization</a:t>
            </a:r>
            <a:r>
              <a:rPr lang="es-ES" b="1" dirty="0"/>
              <a:t> in time and </a:t>
            </a:r>
            <a:r>
              <a:rPr lang="es-ES" b="1" dirty="0" err="1"/>
              <a:t>quality</a:t>
            </a:r>
            <a:r>
              <a:rPr lang="es-ES" b="1" dirty="0"/>
              <a:t>.</a:t>
            </a:r>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8</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As </a:t>
            </a:r>
            <a:r>
              <a:rPr lang="es-ES" b="1" dirty="0" err="1"/>
              <a:t>coordinators</a:t>
            </a:r>
            <a:r>
              <a:rPr lang="es-ES" b="1" dirty="0"/>
              <a:t> </a:t>
            </a:r>
            <a:r>
              <a:rPr lang="es-ES" b="1" dirty="0" err="1"/>
              <a:t>we</a:t>
            </a:r>
            <a:r>
              <a:rPr lang="es-ES" b="1" dirty="0"/>
              <a:t> </a:t>
            </a:r>
            <a:r>
              <a:rPr lang="es-ES" b="1" dirty="0" err="1"/>
              <a:t>have</a:t>
            </a:r>
            <a:r>
              <a:rPr lang="es-ES" b="1" dirty="0"/>
              <a:t> </a:t>
            </a:r>
            <a:r>
              <a:rPr lang="es-ES" b="1" dirty="0" err="1"/>
              <a:t>the</a:t>
            </a:r>
            <a:r>
              <a:rPr lang="es-ES" b="1" dirty="0"/>
              <a:t> </a:t>
            </a:r>
            <a:r>
              <a:rPr lang="es-ES" b="1" dirty="0" err="1"/>
              <a:t>responsibility</a:t>
            </a:r>
            <a:r>
              <a:rPr lang="es-E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To </a:t>
            </a:r>
            <a:r>
              <a:rPr lang="es-ES" b="1" u="sng" dirty="0" err="1"/>
              <a:t>implement</a:t>
            </a:r>
            <a:r>
              <a:rPr lang="es-ES" b="1" dirty="0"/>
              <a:t> </a:t>
            </a:r>
            <a:r>
              <a:rPr lang="es-ES" b="1" dirty="0" err="1"/>
              <a:t>the</a:t>
            </a:r>
            <a:r>
              <a:rPr lang="es-ES" b="1" dirty="0"/>
              <a:t> </a:t>
            </a:r>
            <a:r>
              <a:rPr lang="es-ES" b="1" dirty="0" err="1"/>
              <a:t>project</a:t>
            </a:r>
            <a:r>
              <a:rPr lang="es-ES" b="1" dirty="0"/>
              <a:t> </a:t>
            </a:r>
            <a:r>
              <a:rPr lang="es-ES" b="1" dirty="0" err="1"/>
              <a:t>work</a:t>
            </a:r>
            <a:r>
              <a:rPr lang="es-ES" b="1" dirty="0"/>
              <a:t> plan and </a:t>
            </a:r>
            <a:r>
              <a:rPr lang="es-ES" b="1" dirty="0" err="1"/>
              <a:t>ensure</a:t>
            </a:r>
            <a:r>
              <a:rPr lang="es-ES" b="1" dirty="0"/>
              <a:t> </a:t>
            </a:r>
            <a:r>
              <a:rPr lang="es-ES" b="1" dirty="0" err="1"/>
              <a:t>partners</a:t>
            </a:r>
            <a:r>
              <a:rPr lang="es-ES" b="1" dirty="0"/>
              <a:t> </a:t>
            </a:r>
            <a:r>
              <a:rPr lang="es-ES" b="1" dirty="0" err="1"/>
              <a:t>commitment</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To </a:t>
            </a:r>
            <a:r>
              <a:rPr lang="es-ES" b="1" u="sng" dirty="0"/>
              <a:t>Monitor</a:t>
            </a:r>
            <a:r>
              <a:rPr lang="es-ES" b="1" dirty="0"/>
              <a:t> </a:t>
            </a:r>
            <a:r>
              <a:rPr lang="es-ES" b="1" dirty="0" err="1"/>
              <a:t>overall</a:t>
            </a:r>
            <a:r>
              <a:rPr lang="es-ES" b="1" dirty="0"/>
              <a:t> </a:t>
            </a:r>
            <a:r>
              <a:rPr lang="es-ES" b="1" dirty="0" err="1"/>
              <a:t>project</a:t>
            </a:r>
            <a:r>
              <a:rPr lang="es-ES" b="1" dirty="0"/>
              <a:t> </a:t>
            </a:r>
            <a:r>
              <a:rPr lang="es-ES" b="1" dirty="0" err="1"/>
              <a:t>progress</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To </a:t>
            </a:r>
            <a:r>
              <a:rPr lang="es-ES" b="1" u="sng" dirty="0"/>
              <a:t>Control</a:t>
            </a:r>
            <a:r>
              <a:rPr lang="es-ES" b="1" dirty="0"/>
              <a:t> </a:t>
            </a:r>
            <a:r>
              <a:rPr lang="es-ES" b="1" dirty="0" err="1"/>
              <a:t>the</a:t>
            </a:r>
            <a:r>
              <a:rPr lang="es-ES" b="1" dirty="0"/>
              <a:t> </a:t>
            </a:r>
            <a:r>
              <a:rPr lang="es-ES" b="1" dirty="0" err="1"/>
              <a:t>financial</a:t>
            </a:r>
            <a:r>
              <a:rPr lang="es-ES" b="1" dirty="0"/>
              <a:t> 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To </a:t>
            </a:r>
            <a:r>
              <a:rPr lang="es-ES" b="1" u="sng" dirty="0"/>
              <a:t>Produce</a:t>
            </a:r>
            <a:r>
              <a:rPr lang="es-ES" b="1" dirty="0"/>
              <a:t> </a:t>
            </a:r>
            <a:r>
              <a:rPr lang="es-ES" b="1" dirty="0" err="1"/>
              <a:t>together</a:t>
            </a:r>
            <a:r>
              <a:rPr lang="es-ES" b="1" dirty="0"/>
              <a:t> </a:t>
            </a:r>
            <a:r>
              <a:rPr lang="es-ES" b="1" dirty="0" err="1"/>
              <a:t>with</a:t>
            </a:r>
            <a:r>
              <a:rPr lang="es-ES" b="1" dirty="0"/>
              <a:t> </a:t>
            </a:r>
            <a:r>
              <a:rPr lang="es-ES" b="1" dirty="0" err="1"/>
              <a:t>partners</a:t>
            </a:r>
            <a:r>
              <a:rPr lang="es-ES" b="1" dirty="0"/>
              <a:t> </a:t>
            </a:r>
            <a:r>
              <a:rPr lang="es-ES" b="1" dirty="0" err="1"/>
              <a:t>interim</a:t>
            </a:r>
            <a:r>
              <a:rPr lang="es-ES" b="1" dirty="0"/>
              <a:t> and final </a:t>
            </a:r>
            <a:r>
              <a:rPr lang="es-ES" b="1" dirty="0" err="1"/>
              <a:t>reports</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To </a:t>
            </a:r>
            <a:r>
              <a:rPr lang="es-ES" b="1" dirty="0" err="1"/>
              <a:t>implement</a:t>
            </a:r>
            <a:r>
              <a:rPr lang="es-ES" b="1" dirty="0"/>
              <a:t> a </a:t>
            </a:r>
            <a:r>
              <a:rPr lang="es-ES" b="1" u="sng" dirty="0" err="1"/>
              <a:t>good</a:t>
            </a:r>
            <a:r>
              <a:rPr lang="es-ES" b="1" u="sng" dirty="0"/>
              <a:t> </a:t>
            </a:r>
            <a:r>
              <a:rPr lang="es-ES" b="1" u="sng" dirty="0" err="1"/>
              <a:t>communication</a:t>
            </a:r>
            <a:r>
              <a:rPr lang="es-ES" b="1" u="sng" dirty="0"/>
              <a:t> </a:t>
            </a:r>
            <a:r>
              <a:rPr lang="es-ES" b="1" dirty="0" err="1"/>
              <a:t>before</a:t>
            </a:r>
            <a:r>
              <a:rPr lang="es-ES" b="1" dirty="0"/>
              <a:t>, </a:t>
            </a:r>
            <a:r>
              <a:rPr lang="es-ES" b="1" dirty="0" err="1"/>
              <a:t>during</a:t>
            </a:r>
            <a:r>
              <a:rPr lang="es-ES" b="1" dirty="0"/>
              <a:t> and </a:t>
            </a:r>
            <a:r>
              <a:rPr lang="es-ES" b="1" dirty="0" err="1"/>
              <a:t>after</a:t>
            </a:r>
            <a:r>
              <a:rPr lang="es-ES" b="1" dirty="0"/>
              <a:t> </a:t>
            </a:r>
            <a:r>
              <a:rPr lang="es-ES" b="1" dirty="0" err="1"/>
              <a:t>project</a:t>
            </a:r>
            <a:r>
              <a:rPr lang="es-ES" b="1" dirty="0"/>
              <a:t> </a:t>
            </a:r>
            <a:r>
              <a:rPr lang="es-ES" b="1" dirty="0" err="1"/>
              <a:t>life</a:t>
            </a:r>
            <a:r>
              <a:rPr lang="es-ES" b="1" dirty="0"/>
              <a:t> </a:t>
            </a:r>
            <a:r>
              <a:rPr lang="es-ES" b="1" dirty="0" err="1"/>
              <a:t>with</a:t>
            </a:r>
            <a:r>
              <a:rPr lang="es-ES" b="1" dirty="0"/>
              <a:t> </a:t>
            </a:r>
            <a:r>
              <a:rPr lang="es-ES" b="1" dirty="0" err="1"/>
              <a:t>partners</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In </a:t>
            </a:r>
            <a:r>
              <a:rPr lang="es-ES" b="1" dirty="0" err="1"/>
              <a:t>this</a:t>
            </a:r>
            <a:r>
              <a:rPr lang="es-ES" b="1" dirty="0"/>
              <a:t> WP </a:t>
            </a:r>
            <a:r>
              <a:rPr lang="es-ES" b="1" dirty="0" err="1"/>
              <a:t>we</a:t>
            </a:r>
            <a:r>
              <a:rPr lang="es-ES" b="1" dirty="0"/>
              <a:t> </a:t>
            </a:r>
            <a:r>
              <a:rPr lang="es-ES" b="1" dirty="0" err="1"/>
              <a:t>will</a:t>
            </a:r>
            <a:r>
              <a:rPr lang="es-ES" b="1" dirty="0"/>
              <a:t> produce 4 outputs: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1) </a:t>
            </a:r>
            <a:r>
              <a:rPr lang="es-ES" b="1" dirty="0" err="1"/>
              <a:t>The</a:t>
            </a:r>
            <a:r>
              <a:rPr lang="es-ES" b="1" dirty="0"/>
              <a:t> </a:t>
            </a:r>
            <a:r>
              <a:rPr lang="es-ES" b="1" dirty="0" err="1"/>
              <a:t>partner</a:t>
            </a:r>
            <a:r>
              <a:rPr lang="es-ES" b="1" dirty="0"/>
              <a:t> </a:t>
            </a:r>
            <a:r>
              <a:rPr lang="es-ES" b="1" dirty="0" err="1"/>
              <a:t>agreements</a:t>
            </a:r>
            <a:r>
              <a:rPr lang="es-ES" b="1" dirty="0"/>
              <a:t> </a:t>
            </a:r>
            <a:r>
              <a:rPr lang="es-ES" b="1" dirty="0" err="1"/>
              <a:t>that</a:t>
            </a:r>
            <a:r>
              <a:rPr lang="es-ES" b="1" dirty="0"/>
              <a:t> are </a:t>
            </a:r>
            <a:r>
              <a:rPr lang="es-ES" b="1" dirty="0" err="1"/>
              <a:t>already</a:t>
            </a:r>
            <a:r>
              <a:rPr lang="es-ES" b="1" dirty="0"/>
              <a:t> in place. </a:t>
            </a:r>
            <a:r>
              <a:rPr lang="es-ES" b="1" dirty="0" err="1"/>
              <a:t>The</a:t>
            </a:r>
            <a:r>
              <a:rPr lang="es-ES" b="1" dirty="0"/>
              <a:t> transfer of </a:t>
            </a:r>
            <a:r>
              <a:rPr lang="es-ES" b="1" dirty="0" err="1"/>
              <a:t>the</a:t>
            </a:r>
            <a:r>
              <a:rPr lang="es-ES" b="1" dirty="0"/>
              <a:t> </a:t>
            </a:r>
            <a:r>
              <a:rPr lang="es-ES" b="1" dirty="0" err="1"/>
              <a:t>first</a:t>
            </a:r>
            <a:r>
              <a:rPr lang="es-ES" b="1" dirty="0"/>
              <a:t> </a:t>
            </a:r>
            <a:r>
              <a:rPr lang="es-ES" b="1" dirty="0" err="1"/>
              <a:t>payment</a:t>
            </a:r>
            <a:r>
              <a:rPr lang="es-ES" b="1" dirty="0"/>
              <a:t> </a:t>
            </a:r>
            <a:r>
              <a:rPr lang="es-ES" b="1" dirty="0" err="1"/>
              <a:t>will</a:t>
            </a:r>
            <a:r>
              <a:rPr lang="es-ES" b="1" dirty="0"/>
              <a:t> be </a:t>
            </a:r>
            <a:r>
              <a:rPr lang="es-ES" b="1" dirty="0" err="1"/>
              <a:t>made</a:t>
            </a:r>
            <a:r>
              <a:rPr lang="es-ES" b="1" dirty="0"/>
              <a:t> </a:t>
            </a:r>
            <a:r>
              <a:rPr lang="es-ES" b="1" dirty="0" err="1"/>
              <a:t>immediately</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2) 6 Project meetings </a:t>
            </a:r>
            <a:r>
              <a:rPr lang="es-ES" b="1" dirty="0" err="1"/>
              <a:t>with</a:t>
            </a:r>
            <a:r>
              <a:rPr lang="es-ES" b="1" dirty="0"/>
              <a:t> </a:t>
            </a:r>
            <a:r>
              <a:rPr lang="es-ES" b="1" dirty="0" err="1"/>
              <a:t>the</a:t>
            </a:r>
            <a:r>
              <a:rPr lang="es-ES" b="1" dirty="0"/>
              <a:t> </a:t>
            </a:r>
            <a:r>
              <a:rPr lang="es-ES" b="1" dirty="0" err="1"/>
              <a:t>help</a:t>
            </a:r>
            <a:r>
              <a:rPr lang="es-ES" b="1" dirty="0"/>
              <a:t> of </a:t>
            </a:r>
            <a:r>
              <a:rPr lang="es-ES" b="1" dirty="0" err="1"/>
              <a:t>the</a:t>
            </a:r>
            <a:r>
              <a:rPr lang="es-ES" b="1" dirty="0"/>
              <a:t> hosts. </a:t>
            </a:r>
            <a:r>
              <a:rPr lang="es-ES" b="1" dirty="0" err="1"/>
              <a:t>They</a:t>
            </a:r>
            <a:r>
              <a:rPr lang="es-ES" b="1" dirty="0"/>
              <a:t> </a:t>
            </a:r>
            <a:r>
              <a:rPr lang="es-ES" b="1" dirty="0" err="1"/>
              <a:t>will</a:t>
            </a:r>
            <a:r>
              <a:rPr lang="es-ES" b="1" dirty="0"/>
              <a:t> </a:t>
            </a:r>
            <a:r>
              <a:rPr lang="es-ES" b="1" dirty="0" err="1"/>
              <a:t>take</a:t>
            </a:r>
            <a:r>
              <a:rPr lang="es-ES" b="1" dirty="0"/>
              <a:t> place in </a:t>
            </a:r>
            <a:r>
              <a:rPr lang="es-ES" b="1" dirty="0" err="1"/>
              <a:t>the</a:t>
            </a:r>
            <a:r>
              <a:rPr lang="es-ES" b="1" dirty="0"/>
              <a:t> </a:t>
            </a:r>
            <a:r>
              <a:rPr lang="es-ES" b="1" dirty="0" err="1"/>
              <a:t>months</a:t>
            </a:r>
            <a:r>
              <a:rPr lang="es-ES" b="1" dirty="0"/>
              <a:t> of </a:t>
            </a:r>
            <a:r>
              <a:rPr lang="es-ES" b="1" dirty="0" err="1"/>
              <a:t>December</a:t>
            </a:r>
            <a:r>
              <a:rPr lang="es-ES" b="1" dirty="0"/>
              <a:t> and </a:t>
            </a:r>
            <a:r>
              <a:rPr lang="es-ES" b="1" dirty="0" err="1"/>
              <a:t>May</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3) 2 </a:t>
            </a:r>
            <a:r>
              <a:rPr lang="es-ES" b="1" dirty="0" err="1"/>
              <a:t>Interim</a:t>
            </a:r>
            <a:r>
              <a:rPr lang="es-ES" b="1" dirty="0"/>
              <a:t> and 1 final </a:t>
            </a:r>
            <a:r>
              <a:rPr lang="es-ES" b="1" dirty="0" err="1"/>
              <a:t>reports</a:t>
            </a:r>
            <a:r>
              <a:rPr lang="es-ES" b="1" dirty="0"/>
              <a:t> </a:t>
            </a:r>
            <a:r>
              <a:rPr lang="es-ES" b="1" dirty="0" err="1"/>
              <a:t>that</a:t>
            </a:r>
            <a:r>
              <a:rPr lang="es-ES" b="1" dirty="0"/>
              <a:t> </a:t>
            </a:r>
            <a:r>
              <a:rPr lang="es-ES" b="1" dirty="0" err="1"/>
              <a:t>will</a:t>
            </a:r>
            <a:r>
              <a:rPr lang="es-ES" b="1" dirty="0"/>
              <a:t> </a:t>
            </a:r>
            <a:r>
              <a:rPr lang="es-ES" b="1" dirty="0" err="1"/>
              <a:t>help</a:t>
            </a:r>
            <a:r>
              <a:rPr lang="es-ES" b="1" dirty="0"/>
              <a:t> </a:t>
            </a:r>
            <a:r>
              <a:rPr lang="es-ES" b="1" dirty="0" err="1"/>
              <a:t>us</a:t>
            </a:r>
            <a:r>
              <a:rPr lang="es-ES" b="1" dirty="0"/>
              <a:t> prepare </a:t>
            </a:r>
            <a:r>
              <a:rPr lang="es-ES" b="1" dirty="0" err="1"/>
              <a:t>the</a:t>
            </a:r>
            <a:r>
              <a:rPr lang="es-ES" b="1" dirty="0"/>
              <a:t> </a:t>
            </a:r>
            <a:r>
              <a:rPr lang="es-ES" b="1" dirty="0" err="1"/>
              <a:t>reports</a:t>
            </a:r>
            <a:r>
              <a:rPr lang="es-ES" b="1" dirty="0"/>
              <a:t> </a:t>
            </a:r>
            <a:r>
              <a:rPr lang="es-ES" b="1" dirty="0" err="1"/>
              <a:t>for</a:t>
            </a:r>
            <a:r>
              <a:rPr lang="es-ES" b="1" dirty="0"/>
              <a:t> </a:t>
            </a:r>
            <a:r>
              <a:rPr lang="es-ES" b="1" dirty="0" err="1"/>
              <a:t>the</a:t>
            </a:r>
            <a:r>
              <a:rPr lang="es-ES" b="1" dirty="0"/>
              <a:t> </a:t>
            </a:r>
            <a:r>
              <a:rPr lang="es-ES" b="1" dirty="0" err="1"/>
              <a:t>agency</a:t>
            </a:r>
            <a:r>
              <a:rPr lang="es-ES" b="1" dirty="0"/>
              <a:t> and </a:t>
            </a:r>
            <a:r>
              <a:rPr lang="es-ES" b="1" dirty="0" err="1"/>
              <a:t>that</a:t>
            </a:r>
            <a:r>
              <a:rPr lang="es-ES" b="1" dirty="0"/>
              <a:t> are </a:t>
            </a:r>
            <a:r>
              <a:rPr lang="es-ES" b="1" dirty="0" err="1"/>
              <a:t>directly</a:t>
            </a:r>
            <a:r>
              <a:rPr lang="es-ES" b="1" dirty="0"/>
              <a:t> </a:t>
            </a:r>
            <a:r>
              <a:rPr lang="es-ES" b="1" dirty="0" err="1"/>
              <a:t>linked</a:t>
            </a:r>
            <a:r>
              <a:rPr lang="es-ES" b="1" dirty="0"/>
              <a:t> to </a:t>
            </a:r>
            <a:r>
              <a:rPr lang="es-ES" b="1" dirty="0" err="1"/>
              <a:t>the</a:t>
            </a:r>
            <a:r>
              <a:rPr lang="es-ES" b="1" dirty="0"/>
              <a:t> </a:t>
            </a:r>
            <a:r>
              <a:rPr lang="es-ES" b="1" dirty="0" err="1"/>
              <a:t>release</a:t>
            </a:r>
            <a:r>
              <a:rPr lang="es-ES" b="1" dirty="0"/>
              <a:t> of </a:t>
            </a:r>
            <a:r>
              <a:rPr lang="es-ES" b="1" dirty="0" err="1"/>
              <a:t>project</a:t>
            </a:r>
            <a:r>
              <a:rPr lang="es-ES" b="1" dirty="0"/>
              <a:t> </a:t>
            </a:r>
            <a:r>
              <a:rPr lang="es-ES" b="1" dirty="0" err="1"/>
              <a:t>funds</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4) </a:t>
            </a:r>
            <a:r>
              <a:rPr lang="es-ES" b="1" dirty="0" err="1"/>
              <a:t>The</a:t>
            </a:r>
            <a:r>
              <a:rPr lang="es-ES" b="1" dirty="0"/>
              <a:t> Final International </a:t>
            </a:r>
            <a:r>
              <a:rPr lang="es-ES" b="1" dirty="0" err="1"/>
              <a:t>Conference</a:t>
            </a:r>
            <a:r>
              <a:rPr lang="es-ES" b="1" dirty="0"/>
              <a:t> </a:t>
            </a:r>
            <a:r>
              <a:rPr lang="es-ES" b="1" dirty="0" err="1"/>
              <a:t>which</a:t>
            </a:r>
            <a:r>
              <a:rPr lang="es-ES" b="1" dirty="0"/>
              <a:t> </a:t>
            </a:r>
            <a:r>
              <a:rPr lang="es-ES" b="1" dirty="0" err="1"/>
              <a:t>will</a:t>
            </a:r>
            <a:r>
              <a:rPr lang="es-ES" b="1" dirty="0"/>
              <a:t> </a:t>
            </a:r>
            <a:r>
              <a:rPr lang="es-ES" b="1" dirty="0" err="1"/>
              <a:t>also</a:t>
            </a:r>
            <a:r>
              <a:rPr lang="es-ES" b="1" dirty="0"/>
              <a:t> </a:t>
            </a:r>
            <a:r>
              <a:rPr lang="es-ES" b="1" dirty="0" err="1"/>
              <a:t>take</a:t>
            </a:r>
            <a:r>
              <a:rPr lang="es-ES" b="1" dirty="0"/>
              <a:t> place in Santiago at </a:t>
            </a:r>
            <a:r>
              <a:rPr lang="es-ES" b="1" dirty="0" err="1"/>
              <a:t>the</a:t>
            </a:r>
            <a:r>
              <a:rPr lang="es-ES" b="1" dirty="0"/>
              <a:t> </a:t>
            </a:r>
            <a:r>
              <a:rPr lang="es-ES" b="1" dirty="0" err="1"/>
              <a:t>end</a:t>
            </a:r>
            <a:r>
              <a:rPr lang="es-ES" b="1" dirty="0"/>
              <a:t> of </a:t>
            </a:r>
            <a:r>
              <a:rPr lang="es-ES" b="1" dirty="0" err="1"/>
              <a:t>the</a:t>
            </a:r>
            <a:r>
              <a:rPr lang="es-ES" b="1" dirty="0"/>
              <a:t> </a:t>
            </a:r>
            <a:r>
              <a:rPr lang="es-ES" b="1" dirty="0" err="1"/>
              <a:t>project</a:t>
            </a:r>
            <a:r>
              <a:rPr lang="es-ES" b="1" dirty="0"/>
              <a:t>.</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9</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In WP2 </a:t>
            </a:r>
            <a:r>
              <a:rPr lang="es-ES" b="1" dirty="0" err="1"/>
              <a:t>coordinated</a:t>
            </a:r>
            <a:r>
              <a:rPr lang="es-ES" b="1" dirty="0"/>
              <a:t> </a:t>
            </a:r>
            <a:r>
              <a:rPr lang="es-ES" b="1" dirty="0" err="1"/>
              <a:t>by</a:t>
            </a:r>
            <a:r>
              <a:rPr lang="es-ES" b="1" dirty="0"/>
              <a:t> </a:t>
            </a:r>
            <a:r>
              <a:rPr lang="es-ES" b="1" dirty="0" err="1"/>
              <a:t>Minho</a:t>
            </a:r>
            <a:r>
              <a:rPr lang="es-ES" b="1" dirty="0"/>
              <a:t> </a:t>
            </a:r>
            <a:r>
              <a:rPr lang="es-ES" b="1" dirty="0" err="1"/>
              <a:t>University</a:t>
            </a:r>
            <a:r>
              <a:rPr lang="es-ES" b="1" dirty="0"/>
              <a:t> </a:t>
            </a:r>
            <a:r>
              <a:rPr lang="es-ES" b="1" dirty="0" err="1"/>
              <a:t>we</a:t>
            </a:r>
            <a:r>
              <a:rPr lang="es-ES" b="1" dirty="0"/>
              <a:t> </a:t>
            </a:r>
            <a:r>
              <a:rPr lang="es-ES" b="1" dirty="0" err="1"/>
              <a:t>will</a:t>
            </a:r>
            <a:r>
              <a:rPr lang="es-ES" b="1" dirty="0"/>
              <a:t> </a:t>
            </a:r>
            <a:r>
              <a:rPr lang="es-ES" b="1" dirty="0" err="1"/>
              <a:t>carry</a:t>
            </a:r>
            <a:r>
              <a:rPr lang="es-ES" b="1" dirty="0"/>
              <a:t> </a:t>
            </a:r>
            <a:r>
              <a:rPr lang="es-ES" b="1" dirty="0" err="1"/>
              <a:t>out</a:t>
            </a:r>
            <a:r>
              <a:rPr lang="es-ES" b="1" dirty="0"/>
              <a:t> a </a:t>
            </a:r>
            <a:r>
              <a:rPr lang="es-ES" b="1" dirty="0" err="1"/>
              <a:t>Study</a:t>
            </a:r>
            <a:r>
              <a:rPr lang="es-ES" b="1" dirty="0"/>
              <a:t> of in-</a:t>
            </a:r>
            <a:r>
              <a:rPr lang="es-ES" b="1" dirty="0" err="1"/>
              <a:t>school</a:t>
            </a:r>
            <a:r>
              <a:rPr lang="es-ES" b="1" dirty="0"/>
              <a:t> </a:t>
            </a:r>
            <a:r>
              <a:rPr lang="es-ES" b="1" dirty="0" err="1"/>
              <a:t>placement</a:t>
            </a:r>
            <a:r>
              <a:rPr lang="es-ES" b="1" dirty="0"/>
              <a:t> </a:t>
            </a:r>
            <a:r>
              <a:rPr lang="es-ES" b="1" dirty="0" err="1"/>
              <a:t>needs</a:t>
            </a:r>
            <a:r>
              <a:rPr lang="es-ES" b="1" dirty="0"/>
              <a:t> and </a:t>
            </a:r>
            <a:r>
              <a:rPr lang="es-ES" b="1" dirty="0" err="1"/>
              <a:t>possibilities</a:t>
            </a:r>
            <a:r>
              <a:rPr lang="es-ES" b="1" dirty="0"/>
              <a:t> of </a:t>
            </a:r>
            <a:r>
              <a:rPr lang="es-ES" b="1" dirty="0" err="1"/>
              <a:t>the</a:t>
            </a:r>
            <a:r>
              <a:rPr lang="es-ES" b="1" dirty="0"/>
              <a:t> </a:t>
            </a:r>
            <a:r>
              <a:rPr lang="es-ES" b="1" dirty="0" err="1"/>
              <a:t>technologies</a:t>
            </a:r>
            <a:r>
              <a:rPr lang="es-ES" b="1" dirty="0"/>
              <a:t> in </a:t>
            </a:r>
            <a:r>
              <a:rPr lang="es-ES" b="1" dirty="0" err="1"/>
              <a:t>order</a:t>
            </a:r>
            <a:r>
              <a:rPr lang="es-ES" b="1" dirty="0"/>
              <a:t> to</a:t>
            </a:r>
          </a:p>
          <a:p>
            <a:endParaRPr lang="es-ES" b="1" dirty="0"/>
          </a:p>
          <a:p>
            <a:r>
              <a:rPr lang="es-ES" b="1" dirty="0" err="1"/>
              <a:t>Analyse</a:t>
            </a:r>
            <a:r>
              <a:rPr lang="es-ES" b="1" dirty="0"/>
              <a:t> of </a:t>
            </a:r>
            <a:r>
              <a:rPr lang="es-ES" b="1" dirty="0" err="1"/>
              <a:t>characteristics</a:t>
            </a:r>
            <a:r>
              <a:rPr lang="es-ES" b="1" dirty="0"/>
              <a:t> and </a:t>
            </a:r>
            <a:r>
              <a:rPr lang="es-ES" b="1" dirty="0" err="1"/>
              <a:t>methodological</a:t>
            </a:r>
            <a:r>
              <a:rPr lang="es-ES" b="1" dirty="0"/>
              <a:t> </a:t>
            </a:r>
            <a:r>
              <a:rPr lang="es-ES" b="1" dirty="0" err="1"/>
              <a:t>proposals</a:t>
            </a:r>
            <a:r>
              <a:rPr lang="es-ES" b="1" dirty="0"/>
              <a:t> </a:t>
            </a:r>
            <a:r>
              <a:rPr lang="es-ES" b="1" dirty="0" err="1"/>
              <a:t>for</a:t>
            </a:r>
            <a:r>
              <a:rPr lang="es-ES" b="1" dirty="0"/>
              <a:t> in-</a:t>
            </a:r>
            <a:r>
              <a:rPr lang="es-ES" b="1" dirty="0" err="1"/>
              <a:t>school</a:t>
            </a:r>
            <a:r>
              <a:rPr lang="es-ES" b="1" dirty="0"/>
              <a:t> </a:t>
            </a:r>
            <a:r>
              <a:rPr lang="es-ES" b="1" dirty="0" err="1"/>
              <a:t>placement</a:t>
            </a:r>
            <a:r>
              <a:rPr lang="es-ES" b="1" dirty="0"/>
              <a:t> </a:t>
            </a:r>
            <a:r>
              <a:rPr lang="es-ES" b="1" dirty="0" err="1"/>
              <a:t>that</a:t>
            </a:r>
            <a:r>
              <a:rPr lang="es-ES" b="1" dirty="0"/>
              <a:t> are </a:t>
            </a:r>
            <a:r>
              <a:rPr lang="es-ES" b="1" dirty="0" err="1"/>
              <a:t>being</a:t>
            </a:r>
            <a:r>
              <a:rPr lang="es-ES" b="1" dirty="0"/>
              <a:t> </a:t>
            </a:r>
            <a:r>
              <a:rPr lang="es-ES" b="1" dirty="0" err="1"/>
              <a:t>developed</a:t>
            </a:r>
            <a:r>
              <a:rPr lang="es-ES" b="1" dirty="0"/>
              <a:t> in </a:t>
            </a:r>
            <a:r>
              <a:rPr lang="es-ES" b="1" dirty="0" err="1"/>
              <a:t>initial</a:t>
            </a:r>
            <a:r>
              <a:rPr lang="es-ES" b="1" dirty="0"/>
              <a:t> </a:t>
            </a:r>
            <a:r>
              <a:rPr lang="es-ES" b="1" dirty="0" err="1"/>
              <a:t>teacher</a:t>
            </a:r>
            <a:r>
              <a:rPr lang="es-ES" b="1" dirty="0"/>
              <a:t> </a:t>
            </a:r>
            <a:r>
              <a:rPr lang="es-ES" b="1" dirty="0" err="1"/>
              <a:t>education</a:t>
            </a:r>
            <a:r>
              <a:rPr lang="es-ES" b="1" dirty="0"/>
              <a:t> at </a:t>
            </a:r>
            <a:r>
              <a:rPr lang="es-ES" b="1" dirty="0" err="1"/>
              <a:t>European</a:t>
            </a:r>
            <a:r>
              <a:rPr lang="es-ES" b="1" dirty="0"/>
              <a:t> </a:t>
            </a:r>
            <a:r>
              <a:rPr lang="es-ES" b="1" dirty="0" err="1"/>
              <a:t>universities</a:t>
            </a:r>
            <a:r>
              <a:rPr lang="es-ES" b="1" dirty="0"/>
              <a:t>. </a:t>
            </a:r>
            <a:r>
              <a:rPr lang="es-ES" b="1" dirty="0" err="1"/>
              <a:t>How</a:t>
            </a:r>
            <a:r>
              <a:rPr lang="es-ES" b="1" dirty="0"/>
              <a:t> are </a:t>
            </a:r>
            <a:r>
              <a:rPr lang="es-ES" b="1" dirty="0" err="1"/>
              <a:t>they</a:t>
            </a:r>
            <a:r>
              <a:rPr lang="es-ES" b="1" dirty="0"/>
              <a:t> </a:t>
            </a:r>
            <a:r>
              <a:rPr lang="es-ES" b="1" dirty="0" err="1"/>
              <a:t>organised</a:t>
            </a:r>
            <a:r>
              <a:rPr lang="es-ES" b="1" dirty="0"/>
              <a:t> and </a:t>
            </a:r>
            <a:r>
              <a:rPr lang="es-ES" b="1" dirty="0" err="1"/>
              <a:t>developed</a:t>
            </a:r>
            <a:r>
              <a:rPr lang="es-ES" b="1" dirty="0"/>
              <a:t> in </a:t>
            </a:r>
            <a:r>
              <a:rPr lang="es-ES" b="1" dirty="0" err="1"/>
              <a:t>each</a:t>
            </a:r>
            <a:r>
              <a:rPr lang="es-ES" b="1" dirty="0"/>
              <a:t> country?</a:t>
            </a:r>
          </a:p>
          <a:p>
            <a:endParaRPr lang="es-ES" b="1" dirty="0"/>
          </a:p>
          <a:p>
            <a:r>
              <a:rPr lang="es-ES" b="1" dirty="0"/>
              <a:t>Define of </a:t>
            </a:r>
            <a:r>
              <a:rPr lang="es-ES" b="1" dirty="0" err="1"/>
              <a:t>needs</a:t>
            </a:r>
            <a:r>
              <a:rPr lang="es-ES" b="1" dirty="0"/>
              <a:t> </a:t>
            </a:r>
            <a:r>
              <a:rPr lang="es-ES" b="1" dirty="0" err="1"/>
              <a:t>for</a:t>
            </a:r>
            <a:r>
              <a:rPr lang="es-ES" b="1" dirty="0"/>
              <a:t> </a:t>
            </a:r>
            <a:r>
              <a:rPr lang="es-ES" b="1" dirty="0" err="1"/>
              <a:t>improvement</a:t>
            </a:r>
            <a:r>
              <a:rPr lang="es-ES" b="1" dirty="0"/>
              <a:t> in-</a:t>
            </a:r>
            <a:r>
              <a:rPr lang="es-ES" b="1" dirty="0" err="1"/>
              <a:t>school</a:t>
            </a:r>
            <a:r>
              <a:rPr lang="es-ES" b="1" dirty="0"/>
              <a:t> </a:t>
            </a:r>
            <a:r>
              <a:rPr lang="es-ES" b="1" dirty="0" err="1"/>
              <a:t>placement</a:t>
            </a:r>
            <a:r>
              <a:rPr lang="es-ES" b="1" dirty="0"/>
              <a:t> of </a:t>
            </a:r>
            <a:r>
              <a:rPr lang="es-ES" b="1" dirty="0" err="1"/>
              <a:t>initial</a:t>
            </a:r>
            <a:r>
              <a:rPr lang="es-ES" b="1" dirty="0"/>
              <a:t> </a:t>
            </a:r>
            <a:r>
              <a:rPr lang="es-ES" b="1" dirty="0" err="1"/>
              <a:t>teacher</a:t>
            </a:r>
            <a:r>
              <a:rPr lang="es-ES" b="1" dirty="0"/>
              <a:t> </a:t>
            </a:r>
            <a:r>
              <a:rPr lang="es-ES" b="1" dirty="0" err="1"/>
              <a:t>education</a:t>
            </a:r>
            <a:r>
              <a:rPr lang="es-ES" b="1" dirty="0"/>
              <a:t>. </a:t>
            </a:r>
            <a:r>
              <a:rPr lang="es-ES" b="1" dirty="0" err="1"/>
              <a:t>how</a:t>
            </a:r>
            <a:r>
              <a:rPr lang="es-ES" b="1" dirty="0"/>
              <a:t> to </a:t>
            </a:r>
            <a:r>
              <a:rPr lang="es-ES" b="1" dirty="0" err="1"/>
              <a:t>improve</a:t>
            </a:r>
            <a:r>
              <a:rPr lang="es-ES" b="1" dirty="0"/>
              <a:t> </a:t>
            </a:r>
            <a:r>
              <a:rPr lang="es-ES" b="1" dirty="0" err="1"/>
              <a:t>them</a:t>
            </a:r>
            <a:r>
              <a:rPr lang="es-ES" b="1" dirty="0"/>
              <a:t>? </a:t>
            </a:r>
            <a:r>
              <a:rPr lang="es-ES" b="1" dirty="0" err="1"/>
              <a:t>With</a:t>
            </a:r>
            <a:r>
              <a:rPr lang="es-ES" b="1" dirty="0"/>
              <a:t> </a:t>
            </a:r>
            <a:r>
              <a:rPr lang="es-ES" b="1" dirty="0" err="1"/>
              <a:t>special</a:t>
            </a:r>
            <a:r>
              <a:rPr lang="es-ES" b="1" dirty="0"/>
              <a:t> </a:t>
            </a:r>
            <a:r>
              <a:rPr lang="es-ES" b="1" dirty="0" err="1"/>
              <a:t>attention</a:t>
            </a:r>
            <a:r>
              <a:rPr lang="es-ES" b="1" dirty="0"/>
              <a:t> to </a:t>
            </a:r>
          </a:p>
          <a:p>
            <a:r>
              <a:rPr lang="es-ES" b="1" dirty="0"/>
              <a:t>Dynamics </a:t>
            </a:r>
            <a:r>
              <a:rPr lang="es-ES" b="1" dirty="0" err="1"/>
              <a:t>coordinated</a:t>
            </a:r>
            <a:r>
              <a:rPr lang="es-ES" b="1" dirty="0"/>
              <a:t> </a:t>
            </a:r>
            <a:r>
              <a:rPr lang="es-ES" b="1" dirty="0" err="1"/>
              <a:t>work</a:t>
            </a:r>
            <a:r>
              <a:rPr lang="es-ES" b="1" dirty="0"/>
              <a:t> </a:t>
            </a:r>
            <a:r>
              <a:rPr lang="es-ES" b="1" dirty="0" err="1"/>
              <a:t>between</a:t>
            </a:r>
            <a:r>
              <a:rPr lang="es-ES" b="1" dirty="0"/>
              <a:t> </a:t>
            </a:r>
            <a:r>
              <a:rPr lang="es-ES" b="1" dirty="0" err="1"/>
              <a:t>university</a:t>
            </a:r>
            <a:r>
              <a:rPr lang="es-ES" b="1" dirty="0"/>
              <a:t> and non-</a:t>
            </a:r>
            <a:r>
              <a:rPr lang="es-ES" b="1" dirty="0" err="1"/>
              <a:t>university</a:t>
            </a:r>
            <a:r>
              <a:rPr lang="es-ES" b="1" dirty="0"/>
              <a:t> </a:t>
            </a:r>
            <a:r>
              <a:rPr lang="es-ES" b="1" dirty="0" err="1"/>
              <a:t>teachers</a:t>
            </a:r>
            <a:r>
              <a:rPr lang="es-ES" b="1" dirty="0"/>
              <a:t> </a:t>
            </a:r>
            <a:r>
              <a:rPr lang="es-ES" b="1" dirty="0" err="1"/>
              <a:t>who</a:t>
            </a:r>
            <a:r>
              <a:rPr lang="es-ES" b="1" dirty="0"/>
              <a:t> supervise and </a:t>
            </a:r>
            <a:r>
              <a:rPr lang="es-ES" b="1" dirty="0" err="1"/>
              <a:t>accompany</a:t>
            </a:r>
            <a:r>
              <a:rPr lang="es-ES" b="1" dirty="0"/>
              <a:t> </a:t>
            </a:r>
            <a:r>
              <a:rPr lang="es-ES" b="1" dirty="0" err="1"/>
              <a:t>the</a:t>
            </a:r>
            <a:r>
              <a:rPr lang="es-ES" b="1" dirty="0"/>
              <a:t> </a:t>
            </a:r>
            <a:r>
              <a:rPr lang="es-ES" b="1" dirty="0" err="1"/>
              <a:t>student</a:t>
            </a:r>
            <a:r>
              <a:rPr lang="es-ES" b="1" dirty="0"/>
              <a:t> </a:t>
            </a:r>
            <a:r>
              <a:rPr lang="es-ES" b="1" dirty="0" err="1"/>
              <a:t>during</a:t>
            </a:r>
            <a:r>
              <a:rPr lang="es-ES" b="1" dirty="0"/>
              <a:t> </a:t>
            </a:r>
            <a:r>
              <a:rPr lang="es-ES" b="1" dirty="0" err="1"/>
              <a:t>the</a:t>
            </a:r>
            <a:r>
              <a:rPr lang="es-ES" b="1" dirty="0"/>
              <a:t> </a:t>
            </a:r>
            <a:r>
              <a:rPr lang="es-ES" b="1" dirty="0" err="1"/>
              <a:t>internship</a:t>
            </a:r>
            <a:r>
              <a:rPr lang="es-ES" b="1" dirty="0"/>
              <a:t> </a:t>
            </a:r>
            <a:r>
              <a:rPr lang="es-ES" b="1" dirty="0" err="1"/>
              <a:t>period</a:t>
            </a:r>
            <a:r>
              <a:rPr lang="es-ES" b="1" dirty="0"/>
              <a:t>.</a:t>
            </a:r>
          </a:p>
          <a:p>
            <a:r>
              <a:rPr lang="es-ES" b="1" dirty="0" err="1"/>
              <a:t>The</a:t>
            </a:r>
            <a:r>
              <a:rPr lang="es-ES" b="1" dirty="0"/>
              <a:t> </a:t>
            </a:r>
            <a:r>
              <a:rPr lang="es-ES" b="1" dirty="0" err="1"/>
              <a:t>individualized</a:t>
            </a:r>
            <a:r>
              <a:rPr lang="es-ES" b="1" dirty="0"/>
              <a:t> </a:t>
            </a:r>
            <a:r>
              <a:rPr lang="es-ES" b="1" dirty="0" err="1"/>
              <a:t>follow</a:t>
            </a:r>
            <a:r>
              <a:rPr lang="es-ES" b="1" dirty="0"/>
              <a:t>-up of </a:t>
            </a:r>
            <a:r>
              <a:rPr lang="es-ES" b="1" dirty="0" err="1"/>
              <a:t>students</a:t>
            </a:r>
            <a:r>
              <a:rPr lang="es-ES" b="1" dirty="0"/>
              <a:t> in </a:t>
            </a:r>
            <a:r>
              <a:rPr lang="es-ES" b="1" dirty="0" err="1"/>
              <a:t>practice</a:t>
            </a:r>
            <a:r>
              <a:rPr lang="es-ES" b="1" dirty="0"/>
              <a:t> and </a:t>
            </a:r>
            <a:r>
              <a:rPr lang="es-ES" b="1" dirty="0" err="1"/>
              <a:t>their</a:t>
            </a:r>
            <a:r>
              <a:rPr lang="es-ES" b="1" dirty="0"/>
              <a:t> </a:t>
            </a:r>
            <a:r>
              <a:rPr lang="es-ES" b="1" dirty="0" err="1"/>
              <a:t>continued</a:t>
            </a:r>
            <a:r>
              <a:rPr lang="es-ES" b="1" dirty="0"/>
              <a:t> </a:t>
            </a:r>
            <a:r>
              <a:rPr lang="es-ES" b="1" dirty="0" err="1"/>
              <a:t>attention</a:t>
            </a:r>
            <a:r>
              <a:rPr lang="es-ES" b="1" dirty="0"/>
              <a:t>.</a:t>
            </a:r>
          </a:p>
          <a:p>
            <a:r>
              <a:rPr lang="es-ES" b="1" dirty="0" err="1"/>
              <a:t>The</a:t>
            </a:r>
            <a:r>
              <a:rPr lang="es-ES" b="1" dirty="0"/>
              <a:t> </a:t>
            </a:r>
            <a:r>
              <a:rPr lang="es-ES" b="1" dirty="0" err="1"/>
              <a:t>reflect</a:t>
            </a:r>
            <a:r>
              <a:rPr lang="es-ES" b="1" dirty="0"/>
              <a:t> </a:t>
            </a:r>
            <a:r>
              <a:rPr lang="es-ES" b="1" dirty="0" err="1"/>
              <a:t>self-learning</a:t>
            </a:r>
            <a:r>
              <a:rPr lang="es-ES" b="1" dirty="0"/>
              <a:t> </a:t>
            </a:r>
            <a:r>
              <a:rPr lang="es-ES" b="1" dirty="0" err="1"/>
              <a:t>process</a:t>
            </a:r>
            <a:r>
              <a:rPr lang="es-ES" b="1" dirty="0"/>
              <a:t> </a:t>
            </a:r>
            <a:r>
              <a:rPr lang="es-ES" b="1" dirty="0" err="1"/>
              <a:t>that</a:t>
            </a:r>
            <a:r>
              <a:rPr lang="es-ES" b="1" dirty="0"/>
              <a:t> </a:t>
            </a:r>
            <a:r>
              <a:rPr lang="es-ES" b="1" dirty="0" err="1"/>
              <a:t>the</a:t>
            </a:r>
            <a:r>
              <a:rPr lang="es-ES" b="1" dirty="0"/>
              <a:t> </a:t>
            </a:r>
            <a:r>
              <a:rPr lang="es-ES" b="1" dirty="0" err="1"/>
              <a:t>prospective</a:t>
            </a:r>
            <a:r>
              <a:rPr lang="es-ES" b="1" dirty="0"/>
              <a:t> </a:t>
            </a:r>
            <a:r>
              <a:rPr lang="es-ES" b="1" dirty="0" err="1"/>
              <a:t>teacher</a:t>
            </a:r>
            <a:r>
              <a:rPr lang="es-ES" b="1" dirty="0"/>
              <a:t> </a:t>
            </a:r>
            <a:r>
              <a:rPr lang="es-ES" b="1" dirty="0" err="1"/>
              <a:t>must</a:t>
            </a:r>
            <a:r>
              <a:rPr lang="es-ES" b="1" dirty="0"/>
              <a:t> </a:t>
            </a:r>
            <a:r>
              <a:rPr lang="es-ES" b="1" dirty="0" err="1"/>
              <a:t>perform</a:t>
            </a:r>
            <a:r>
              <a:rPr lang="es-ES" b="1" dirty="0"/>
              <a:t> </a:t>
            </a:r>
            <a:r>
              <a:rPr lang="es-ES" b="1" dirty="0" err="1"/>
              <a:t>during</a:t>
            </a:r>
            <a:r>
              <a:rPr lang="es-ES" b="1" dirty="0"/>
              <a:t> </a:t>
            </a:r>
            <a:r>
              <a:rPr lang="es-ES" b="1" dirty="0" err="1"/>
              <a:t>the</a:t>
            </a:r>
            <a:r>
              <a:rPr lang="es-ES" b="1" dirty="0"/>
              <a:t> </a:t>
            </a:r>
            <a:r>
              <a:rPr lang="es-ES" b="1" dirty="0" err="1"/>
              <a:t>period</a:t>
            </a:r>
            <a:r>
              <a:rPr lang="es-ES" b="1" dirty="0"/>
              <a:t> of in-</a:t>
            </a:r>
            <a:r>
              <a:rPr lang="es-ES" b="1" dirty="0" err="1"/>
              <a:t>school</a:t>
            </a:r>
            <a:r>
              <a:rPr lang="es-ES" b="1" dirty="0"/>
              <a:t> </a:t>
            </a:r>
            <a:r>
              <a:rPr lang="es-ES" b="1" dirty="0" err="1"/>
              <a:t>teaching</a:t>
            </a:r>
            <a:r>
              <a:rPr lang="es-ES" b="1" dirty="0"/>
              <a:t> </a:t>
            </a:r>
            <a:r>
              <a:rPr lang="es-ES" b="1" dirty="0" err="1"/>
              <a:t>practice</a:t>
            </a:r>
            <a:r>
              <a:rPr lang="es-ES" b="1" dirty="0"/>
              <a:t>.</a:t>
            </a:r>
          </a:p>
          <a:p>
            <a:endParaRPr lang="es-ES" b="1" dirty="0"/>
          </a:p>
          <a:p>
            <a:r>
              <a:rPr lang="es-ES" b="1" dirty="0" err="1"/>
              <a:t>Analyse</a:t>
            </a:r>
            <a:r>
              <a:rPr lang="es-ES" b="1" dirty="0"/>
              <a:t> of e-</a:t>
            </a:r>
            <a:r>
              <a:rPr lang="es-ES" b="1" dirty="0" err="1"/>
              <a:t>learning</a:t>
            </a:r>
            <a:r>
              <a:rPr lang="es-ES" b="1" dirty="0"/>
              <a:t> </a:t>
            </a:r>
            <a:r>
              <a:rPr lang="es-ES" b="1" dirty="0" err="1"/>
              <a:t>resources</a:t>
            </a:r>
            <a:r>
              <a:rPr lang="es-ES" b="1" dirty="0"/>
              <a:t> and </a:t>
            </a:r>
            <a:r>
              <a:rPr lang="es-ES" b="1" dirty="0" err="1"/>
              <a:t>services</a:t>
            </a:r>
            <a:r>
              <a:rPr lang="es-ES" b="1" dirty="0"/>
              <a:t> </a:t>
            </a:r>
            <a:r>
              <a:rPr lang="es-ES" b="1" dirty="0" err="1"/>
              <a:t>developed</a:t>
            </a:r>
            <a:r>
              <a:rPr lang="es-ES" b="1" dirty="0"/>
              <a:t> </a:t>
            </a:r>
            <a:r>
              <a:rPr lang="es-ES" b="1" dirty="0" err="1"/>
              <a:t>by</a:t>
            </a:r>
            <a:r>
              <a:rPr lang="es-ES" b="1" dirty="0"/>
              <a:t> </a:t>
            </a:r>
            <a:r>
              <a:rPr lang="es-ES" b="1" dirty="0" err="1"/>
              <a:t>technological</a:t>
            </a:r>
            <a:r>
              <a:rPr lang="es-ES" b="1" dirty="0"/>
              <a:t> </a:t>
            </a:r>
            <a:r>
              <a:rPr lang="es-ES" b="1" dirty="0" err="1"/>
              <a:t>partners</a:t>
            </a:r>
            <a:r>
              <a:rPr lang="es-ES" b="1" dirty="0"/>
              <a:t> </a:t>
            </a:r>
            <a:r>
              <a:rPr lang="es-ES" b="1" dirty="0" err="1"/>
              <a:t>members</a:t>
            </a:r>
            <a:r>
              <a:rPr lang="es-ES" b="1" dirty="0"/>
              <a:t> of </a:t>
            </a:r>
            <a:r>
              <a:rPr lang="es-ES" b="1" dirty="0" err="1"/>
              <a:t>the</a:t>
            </a:r>
            <a:r>
              <a:rPr lang="es-ES" b="1" dirty="0"/>
              <a:t> EKT </a:t>
            </a:r>
            <a:r>
              <a:rPr lang="es-ES" b="1" dirty="0" err="1"/>
              <a:t>Consortium</a:t>
            </a:r>
            <a:endParaRPr lang="es-ES" b="1" dirty="0"/>
          </a:p>
          <a:p>
            <a:endParaRPr lang="es-ES" b="1" dirty="0"/>
          </a:p>
          <a:p>
            <a:r>
              <a:rPr lang="es-ES" b="1" dirty="0" err="1"/>
              <a:t>Study</a:t>
            </a:r>
            <a:r>
              <a:rPr lang="es-ES" b="1" dirty="0"/>
              <a:t> of in-</a:t>
            </a:r>
            <a:r>
              <a:rPr lang="es-ES" b="1" dirty="0" err="1"/>
              <a:t>school</a:t>
            </a:r>
            <a:r>
              <a:rPr lang="es-ES" b="1" dirty="0"/>
              <a:t> </a:t>
            </a:r>
            <a:r>
              <a:rPr lang="es-ES" b="1" dirty="0" err="1"/>
              <a:t>placement</a:t>
            </a:r>
            <a:r>
              <a:rPr lang="es-ES" b="1" dirty="0"/>
              <a:t> </a:t>
            </a:r>
            <a:r>
              <a:rPr lang="es-ES" b="1" dirty="0" err="1"/>
              <a:t>needs</a:t>
            </a:r>
            <a:r>
              <a:rPr lang="es-ES" b="1" dirty="0"/>
              <a:t> and </a:t>
            </a:r>
            <a:r>
              <a:rPr lang="es-ES" b="1" dirty="0" err="1"/>
              <a:t>possibilities</a:t>
            </a:r>
            <a:r>
              <a:rPr lang="es-ES" b="1" dirty="0"/>
              <a:t> of </a:t>
            </a:r>
            <a:r>
              <a:rPr lang="es-ES" b="1" dirty="0" err="1"/>
              <a:t>the</a:t>
            </a:r>
            <a:r>
              <a:rPr lang="es-ES" b="1" dirty="0"/>
              <a:t> </a:t>
            </a:r>
            <a:r>
              <a:rPr lang="es-ES" b="1" dirty="0" err="1"/>
              <a:t>technologies</a:t>
            </a:r>
            <a:r>
              <a:rPr lang="es-ES" b="1" dirty="0"/>
              <a:t> </a:t>
            </a:r>
            <a:r>
              <a:rPr lang="es-ES" b="1" dirty="0" err="1"/>
              <a:t>translation</a:t>
            </a:r>
            <a:r>
              <a:rPr lang="es-ES" b="1" dirty="0"/>
              <a:t> to </a:t>
            </a:r>
            <a:r>
              <a:rPr lang="es-ES" b="1" dirty="0" err="1"/>
              <a:t>the</a:t>
            </a:r>
            <a:r>
              <a:rPr lang="es-ES" b="1" dirty="0"/>
              <a:t> </a:t>
            </a:r>
            <a:r>
              <a:rPr lang="es-ES" b="1" dirty="0" err="1"/>
              <a:t>different</a:t>
            </a:r>
            <a:r>
              <a:rPr lang="es-ES" b="1" dirty="0"/>
              <a:t> </a:t>
            </a:r>
            <a:r>
              <a:rPr lang="es-ES" b="1" dirty="0" err="1"/>
              <a:t>languages</a:t>
            </a:r>
            <a:r>
              <a:rPr lang="es-ES" b="1" dirty="0"/>
              <a:t> (SP, EN, GE, PT).</a:t>
            </a:r>
          </a:p>
          <a:p>
            <a:endParaRPr lang="es-ES" b="1" dirty="0"/>
          </a:p>
          <a:p>
            <a:r>
              <a:rPr lang="es-ES" b="1" dirty="0"/>
              <a:t>As </a:t>
            </a:r>
            <a:r>
              <a:rPr lang="es-ES" b="1" dirty="0" err="1"/>
              <a:t>you</a:t>
            </a:r>
            <a:r>
              <a:rPr lang="es-ES" b="1" dirty="0"/>
              <a:t> </a:t>
            </a:r>
            <a:r>
              <a:rPr lang="es-ES" b="1" dirty="0" err="1"/>
              <a:t>see</a:t>
            </a:r>
            <a:r>
              <a:rPr lang="es-ES" b="1" dirty="0"/>
              <a:t> </a:t>
            </a:r>
            <a:r>
              <a:rPr lang="es-ES" b="1" dirty="0" err="1"/>
              <a:t>we</a:t>
            </a:r>
            <a:r>
              <a:rPr lang="es-ES" b="1" dirty="0"/>
              <a:t> </a:t>
            </a:r>
            <a:r>
              <a:rPr lang="es-ES" b="1" dirty="0" err="1"/>
              <a:t>need</a:t>
            </a:r>
            <a:r>
              <a:rPr lang="es-ES" b="1" dirty="0"/>
              <a:t> to </a:t>
            </a:r>
            <a:r>
              <a:rPr lang="es-ES" b="1" dirty="0" err="1"/>
              <a:t>develop</a:t>
            </a:r>
            <a:r>
              <a:rPr lang="es-ES" b="1" dirty="0"/>
              <a:t> Output 5 </a:t>
            </a:r>
            <a:r>
              <a:rPr lang="es-ES" b="1" dirty="0" err="1"/>
              <a:t>quickly</a:t>
            </a:r>
            <a:r>
              <a:rPr lang="es-ES" b="1" dirty="0"/>
              <a:t> so </a:t>
            </a:r>
            <a:r>
              <a:rPr lang="es-ES" b="1" dirty="0" err="1"/>
              <a:t>we</a:t>
            </a:r>
            <a:r>
              <a:rPr lang="es-ES" b="1" dirty="0"/>
              <a:t> </a:t>
            </a:r>
            <a:r>
              <a:rPr lang="es-ES" b="1" dirty="0" err="1"/>
              <a:t>will</a:t>
            </a:r>
            <a:r>
              <a:rPr lang="es-ES" b="1" dirty="0"/>
              <a:t> </a:t>
            </a:r>
            <a:r>
              <a:rPr lang="es-ES" b="1" dirty="0" err="1"/>
              <a:t>work</a:t>
            </a:r>
            <a:r>
              <a:rPr lang="es-ES" b="1" dirty="0"/>
              <a:t> </a:t>
            </a:r>
            <a:r>
              <a:rPr lang="es-ES" b="1" dirty="0" err="1"/>
              <a:t>today</a:t>
            </a:r>
            <a:r>
              <a:rPr lang="es-ES" b="1" dirty="0"/>
              <a:t> in </a:t>
            </a:r>
            <a:r>
              <a:rPr lang="es-ES" b="1" dirty="0" err="1"/>
              <a:t>groups</a:t>
            </a:r>
            <a:r>
              <a:rPr lang="es-ES" b="1" dirty="0"/>
              <a:t> to </a:t>
            </a:r>
            <a:r>
              <a:rPr lang="es-ES" b="1" dirty="0" err="1"/>
              <a:t>get</a:t>
            </a:r>
            <a:r>
              <a:rPr lang="es-ES" b="1" dirty="0"/>
              <a:t> </a:t>
            </a:r>
            <a:r>
              <a:rPr lang="es-ES" b="1" dirty="0" err="1"/>
              <a:t>it</a:t>
            </a:r>
            <a:r>
              <a:rPr lang="es-ES" b="1" dirty="0"/>
              <a:t> up and </a:t>
            </a:r>
            <a:r>
              <a:rPr lang="es-ES" b="1" dirty="0" err="1"/>
              <a:t>running</a:t>
            </a:r>
            <a:r>
              <a:rPr lang="es-ES" b="1" dirty="0"/>
              <a:t> and </a:t>
            </a:r>
            <a:r>
              <a:rPr lang="es-ES" b="1" dirty="0" err="1"/>
              <a:t>get</a:t>
            </a:r>
            <a:r>
              <a:rPr lang="es-ES" b="1" dirty="0"/>
              <a:t> </a:t>
            </a:r>
            <a:r>
              <a:rPr lang="es-ES" b="1" dirty="0" err="1"/>
              <a:t>out</a:t>
            </a:r>
            <a:r>
              <a:rPr lang="es-ES" b="1" dirty="0"/>
              <a:t> of </a:t>
            </a:r>
            <a:r>
              <a:rPr lang="es-ES" b="1" dirty="0" err="1"/>
              <a:t>the</a:t>
            </a:r>
            <a:r>
              <a:rPr lang="es-ES" b="1" dirty="0"/>
              <a:t> KO </a:t>
            </a:r>
            <a:r>
              <a:rPr lang="es-ES" b="1" dirty="0" err="1"/>
              <a:t>with</a:t>
            </a:r>
            <a:r>
              <a:rPr lang="es-ES" b="1" dirty="0"/>
              <a:t> </a:t>
            </a:r>
            <a:r>
              <a:rPr lang="es-ES" b="1" dirty="0" err="1"/>
              <a:t>the</a:t>
            </a:r>
            <a:r>
              <a:rPr lang="es-ES" b="1" dirty="0"/>
              <a:t> </a:t>
            </a:r>
            <a:r>
              <a:rPr lang="es-ES" b="1" dirty="0" err="1"/>
              <a:t>strategy</a:t>
            </a:r>
            <a:r>
              <a:rPr lang="es-ES" b="1" dirty="0"/>
              <a:t>, </a:t>
            </a:r>
            <a:r>
              <a:rPr lang="es-ES" b="1" dirty="0" err="1"/>
              <a:t>tasks</a:t>
            </a:r>
            <a:r>
              <a:rPr lang="es-ES" b="1" dirty="0"/>
              <a:t> and dates </a:t>
            </a:r>
            <a:r>
              <a:rPr lang="es-ES" b="1" dirty="0" err="1"/>
              <a:t>defined</a:t>
            </a:r>
            <a:r>
              <a:rPr lang="es-ES" b="1" dirty="0"/>
              <a:t> </a:t>
            </a:r>
            <a:r>
              <a:rPr lang="es-ES" b="1" dirty="0" err="1"/>
              <a:t>with</a:t>
            </a:r>
            <a:r>
              <a:rPr lang="es-ES" b="1" dirty="0"/>
              <a:t> </a:t>
            </a:r>
            <a:r>
              <a:rPr lang="es-ES" b="1" dirty="0" err="1"/>
              <a:t>the</a:t>
            </a:r>
            <a:r>
              <a:rPr lang="es-ES" b="1" dirty="0"/>
              <a:t> WP UM leader</a:t>
            </a:r>
          </a:p>
          <a:p>
            <a:endParaRPr lang="es-ES" dirty="0"/>
          </a:p>
          <a:p>
            <a:endParaRPr lang="es-ES" dirty="0"/>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10</a:t>
            </a:fld>
            <a:endParaRPr lang="es-ES"/>
          </a:p>
        </p:txBody>
      </p:sp>
    </p:spTree>
    <p:extLst>
      <p:ext uri="{BB962C8B-B14F-4D97-AF65-F5344CB8AC3E}">
        <p14:creationId xmlns:p14="http://schemas.microsoft.com/office/powerpoint/2010/main" val="209817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In </a:t>
            </a:r>
            <a:r>
              <a:rPr lang="es-ES" b="1" dirty="0" err="1"/>
              <a:t>the</a:t>
            </a:r>
            <a:r>
              <a:rPr lang="es-ES" b="1" dirty="0"/>
              <a:t> WP3 </a:t>
            </a:r>
            <a:r>
              <a:rPr lang="es-ES" b="1" dirty="0" err="1"/>
              <a:t>coordinated</a:t>
            </a:r>
            <a:r>
              <a:rPr lang="es-ES" b="1" dirty="0"/>
              <a:t> </a:t>
            </a:r>
            <a:r>
              <a:rPr lang="es-ES" b="1" dirty="0" err="1"/>
              <a:t>by</a:t>
            </a:r>
            <a:r>
              <a:rPr lang="es-ES" b="1" dirty="0"/>
              <a:t> </a:t>
            </a:r>
            <a:r>
              <a:rPr lang="es-ES" b="1" dirty="0" err="1"/>
              <a:t>the</a:t>
            </a:r>
            <a:r>
              <a:rPr lang="es-ES" b="1" dirty="0"/>
              <a:t> </a:t>
            </a:r>
            <a:r>
              <a:rPr lang="es-ES" b="1" dirty="0" err="1"/>
              <a:t>University</a:t>
            </a:r>
            <a:r>
              <a:rPr lang="es-ES" b="1" dirty="0"/>
              <a:t> of Santiago </a:t>
            </a:r>
            <a:r>
              <a:rPr lang="es-ES" b="1" dirty="0" err="1"/>
              <a:t>we</a:t>
            </a:r>
            <a:r>
              <a:rPr lang="es-ES" b="1" dirty="0"/>
              <a:t> </a:t>
            </a:r>
            <a:r>
              <a:rPr lang="es-ES" b="1" dirty="0" err="1"/>
              <a:t>will</a:t>
            </a:r>
            <a:r>
              <a:rPr lang="es-ES" b="1" dirty="0"/>
              <a:t> define </a:t>
            </a:r>
            <a:r>
              <a:rPr lang="es-ES" b="1" dirty="0" err="1"/>
              <a:t>based</a:t>
            </a:r>
            <a:r>
              <a:rPr lang="es-ES" b="1" dirty="0"/>
              <a:t> </a:t>
            </a:r>
            <a:r>
              <a:rPr lang="es-ES" b="1" dirty="0" err="1"/>
              <a:t>on</a:t>
            </a:r>
            <a:r>
              <a:rPr lang="es-ES" b="1" dirty="0"/>
              <a:t> </a:t>
            </a:r>
            <a:r>
              <a:rPr lang="es-ES" b="1" dirty="0" err="1"/>
              <a:t>the</a:t>
            </a:r>
            <a:r>
              <a:rPr lang="es-ES" b="1" dirty="0"/>
              <a:t> </a:t>
            </a:r>
            <a:r>
              <a:rPr lang="es-ES" b="1" dirty="0" err="1"/>
              <a:t>previous</a:t>
            </a:r>
            <a:r>
              <a:rPr lang="es-ES" b="1" dirty="0"/>
              <a:t> </a:t>
            </a:r>
            <a:r>
              <a:rPr lang="es-ES" b="1" dirty="0" err="1"/>
              <a:t>study</a:t>
            </a:r>
            <a:r>
              <a:rPr lang="es-ES" b="1" dirty="0"/>
              <a:t> </a:t>
            </a:r>
            <a:r>
              <a:rPr lang="es-ES" b="1" dirty="0" err="1"/>
              <a:t>on</a:t>
            </a:r>
            <a:r>
              <a:rPr lang="es-ES" b="1" dirty="0"/>
              <a:t> </a:t>
            </a:r>
            <a:r>
              <a:rPr lang="es-ES" b="1" dirty="0" err="1"/>
              <a:t>the</a:t>
            </a:r>
            <a:r>
              <a:rPr lang="es-ES" b="1" dirty="0"/>
              <a:t> </a:t>
            </a:r>
            <a:r>
              <a:rPr lang="es-ES" b="1" dirty="0" err="1"/>
              <a:t>educational</a:t>
            </a:r>
            <a:r>
              <a:rPr lang="es-ES" b="1" dirty="0"/>
              <a:t> and </a:t>
            </a:r>
            <a:r>
              <a:rPr lang="es-ES" b="1" dirty="0" err="1"/>
              <a:t>technological</a:t>
            </a:r>
            <a:r>
              <a:rPr lang="es-ES" b="1" dirty="0"/>
              <a:t> </a:t>
            </a:r>
            <a:r>
              <a:rPr lang="es-ES" b="1" dirty="0" err="1"/>
              <a:t>framework</a:t>
            </a:r>
            <a:r>
              <a:rPr lang="es-ES" b="1" dirty="0"/>
              <a:t> </a:t>
            </a:r>
            <a:r>
              <a:rPr lang="es-ES" b="1" dirty="0" err="1"/>
              <a:t>that</a:t>
            </a:r>
            <a:r>
              <a:rPr lang="es-ES" b="1" dirty="0"/>
              <a:t> </a:t>
            </a:r>
            <a:r>
              <a:rPr lang="es-ES" b="1" dirty="0" err="1"/>
              <a:t>will</a:t>
            </a:r>
            <a:r>
              <a:rPr lang="es-ES" b="1" dirty="0"/>
              <a:t> </a:t>
            </a:r>
            <a:r>
              <a:rPr lang="es-ES" b="1" dirty="0" err="1"/>
              <a:t>guide</a:t>
            </a:r>
            <a:r>
              <a:rPr lang="es-ES" b="1" dirty="0"/>
              <a:t> </a:t>
            </a:r>
            <a:r>
              <a:rPr lang="es-ES" b="1" dirty="0" err="1"/>
              <a:t>the</a:t>
            </a:r>
            <a:r>
              <a:rPr lang="es-ES" b="1" dirty="0"/>
              <a:t> </a:t>
            </a:r>
            <a:r>
              <a:rPr lang="es-ES" b="1" dirty="0" err="1"/>
              <a:t>development</a:t>
            </a:r>
            <a:r>
              <a:rPr lang="es-ES" b="1" dirty="0"/>
              <a:t> of </a:t>
            </a:r>
            <a:r>
              <a:rPr lang="es-ES" b="1" dirty="0" err="1"/>
              <a:t>the</a:t>
            </a:r>
            <a:r>
              <a:rPr lang="es-ES" b="1" dirty="0"/>
              <a:t> </a:t>
            </a:r>
            <a:r>
              <a:rPr lang="es-ES" b="1" dirty="0" err="1"/>
              <a:t>advanced</a:t>
            </a:r>
            <a:r>
              <a:rPr lang="es-ES" b="1" dirty="0"/>
              <a:t> </a:t>
            </a:r>
            <a:r>
              <a:rPr lang="es-ES" b="1" dirty="0" err="1"/>
              <a:t>elearning</a:t>
            </a:r>
            <a:r>
              <a:rPr lang="es-ES" b="1" dirty="0"/>
              <a:t> </a:t>
            </a:r>
            <a:r>
              <a:rPr lang="es-ES" b="1" dirty="0" err="1"/>
              <a:t>system</a:t>
            </a:r>
            <a:r>
              <a:rPr lang="es-ES" b="1" dirty="0"/>
              <a:t>. </a:t>
            </a:r>
            <a:r>
              <a:rPr lang="es-ES" b="1" dirty="0" err="1"/>
              <a:t>This</a:t>
            </a:r>
            <a:r>
              <a:rPr lang="es-ES" b="1" dirty="0"/>
              <a:t> </a:t>
            </a:r>
            <a:r>
              <a:rPr lang="es-ES" b="1" dirty="0" err="1"/>
              <a:t>framework</a:t>
            </a:r>
            <a:r>
              <a:rPr lang="es-ES" b="1" dirty="0"/>
              <a:t>, as </a:t>
            </a:r>
            <a:r>
              <a:rPr lang="es-ES" b="1" dirty="0" err="1"/>
              <a:t>well</a:t>
            </a:r>
            <a:r>
              <a:rPr lang="es-ES" b="1" dirty="0"/>
              <a:t> as </a:t>
            </a:r>
            <a:r>
              <a:rPr lang="es-ES" b="1" dirty="0" err="1"/>
              <a:t>the</a:t>
            </a:r>
            <a:r>
              <a:rPr lang="es-ES" b="1" dirty="0"/>
              <a:t> </a:t>
            </a:r>
            <a:r>
              <a:rPr lang="es-ES" b="1" dirty="0" err="1"/>
              <a:t>technological</a:t>
            </a:r>
            <a:r>
              <a:rPr lang="es-ES" b="1" dirty="0"/>
              <a:t> </a:t>
            </a:r>
            <a:r>
              <a:rPr lang="es-ES" b="1" dirty="0" err="1"/>
              <a:t>system</a:t>
            </a:r>
            <a:r>
              <a:rPr lang="es-ES" b="1" dirty="0"/>
              <a:t>, </a:t>
            </a:r>
            <a:r>
              <a:rPr lang="es-ES" b="1" dirty="0" err="1"/>
              <a:t>will</a:t>
            </a:r>
            <a:r>
              <a:rPr lang="es-ES" b="1" dirty="0"/>
              <a:t> be </a:t>
            </a:r>
            <a:r>
              <a:rPr lang="es-ES" b="1" dirty="0" err="1"/>
              <a:t>fed</a:t>
            </a:r>
            <a:r>
              <a:rPr lang="es-ES" b="1" dirty="0"/>
              <a:t> back </a:t>
            </a:r>
            <a:r>
              <a:rPr lang="es-ES" b="1" dirty="0" err="1"/>
              <a:t>from</a:t>
            </a:r>
            <a:r>
              <a:rPr lang="es-ES" b="1" dirty="0"/>
              <a:t> </a:t>
            </a:r>
            <a:r>
              <a:rPr lang="es-ES" b="1" dirty="0" err="1"/>
              <a:t>the</a:t>
            </a:r>
            <a:r>
              <a:rPr lang="es-ES" b="1" dirty="0"/>
              <a:t> </a:t>
            </a:r>
            <a:r>
              <a:rPr lang="es-ES" b="1" dirty="0" err="1"/>
              <a:t>pilot</a:t>
            </a:r>
            <a:r>
              <a:rPr lang="es-ES" b="1" dirty="0"/>
              <a:t> and </a:t>
            </a:r>
            <a:r>
              <a:rPr lang="es-ES" b="1" dirty="0" err="1"/>
              <a:t>will</a:t>
            </a:r>
            <a:r>
              <a:rPr lang="es-ES" b="1" dirty="0"/>
              <a:t> be </a:t>
            </a:r>
            <a:r>
              <a:rPr lang="es-ES" b="1" dirty="0" err="1"/>
              <a:t>readjusted</a:t>
            </a:r>
            <a:r>
              <a:rPr lang="es-ES" b="1" dirty="0"/>
              <a:t> to </a:t>
            </a:r>
            <a:r>
              <a:rPr lang="es-ES" b="1" dirty="0" err="1"/>
              <a:t>give</a:t>
            </a:r>
            <a:r>
              <a:rPr lang="es-ES" b="1" dirty="0"/>
              <a:t> </a:t>
            </a:r>
            <a:r>
              <a:rPr lang="es-ES" b="1" dirty="0" err="1"/>
              <a:t>rise</a:t>
            </a:r>
            <a:r>
              <a:rPr lang="es-ES" b="1" dirty="0"/>
              <a:t> to a final </a:t>
            </a:r>
            <a:r>
              <a:rPr lang="es-ES" b="1" dirty="0" err="1"/>
              <a:t>version</a:t>
            </a:r>
            <a:r>
              <a:rPr lang="es-ES" b="1" dirty="0"/>
              <a:t> </a:t>
            </a:r>
            <a:r>
              <a:rPr lang="es-ES" b="1" dirty="0" err="1"/>
              <a:t>tested</a:t>
            </a:r>
            <a:r>
              <a:rPr lang="es-ES" b="1" dirty="0"/>
              <a:t> and </a:t>
            </a:r>
            <a:r>
              <a:rPr lang="es-ES" b="1" dirty="0" err="1"/>
              <a:t>modified</a:t>
            </a:r>
            <a:r>
              <a:rPr lang="es-ES" b="1" dirty="0"/>
              <a:t> </a:t>
            </a:r>
            <a:r>
              <a:rPr lang="es-ES" b="1" dirty="0" err="1"/>
              <a:t>with</a:t>
            </a:r>
            <a:r>
              <a:rPr lang="es-ES" b="1" dirty="0"/>
              <a:t> </a:t>
            </a:r>
            <a:r>
              <a:rPr lang="es-ES" b="1" dirty="0" err="1"/>
              <a:t>the</a:t>
            </a:r>
            <a:r>
              <a:rPr lang="es-ES" b="1" dirty="0"/>
              <a:t> </a:t>
            </a:r>
            <a:r>
              <a:rPr lang="es-ES" b="1" dirty="0" err="1"/>
              <a:t>contributions</a:t>
            </a:r>
            <a:r>
              <a:rPr lang="es-ES" b="1" dirty="0"/>
              <a:t> of </a:t>
            </a:r>
            <a:r>
              <a:rPr lang="es-ES" b="1" dirty="0" err="1"/>
              <a:t>the</a:t>
            </a:r>
            <a:r>
              <a:rPr lang="es-ES" b="1" dirty="0"/>
              <a:t> </a:t>
            </a:r>
            <a:r>
              <a:rPr lang="es-ES" b="1" dirty="0" err="1"/>
              <a:t>evaluation</a:t>
            </a:r>
            <a:r>
              <a:rPr lang="es-ES" b="1" dirty="0"/>
              <a:t> (WP 7)</a:t>
            </a:r>
          </a:p>
          <a:p>
            <a:endParaRPr lang="es-ES" b="1" dirty="0"/>
          </a:p>
          <a:p>
            <a:r>
              <a:rPr lang="es-ES" b="1" dirty="0" err="1"/>
              <a:t>The</a:t>
            </a:r>
            <a:r>
              <a:rPr lang="es-ES" b="1" dirty="0"/>
              <a:t> </a:t>
            </a:r>
            <a:r>
              <a:rPr lang="es-ES" b="1" dirty="0" err="1"/>
              <a:t>educational</a:t>
            </a:r>
            <a:r>
              <a:rPr lang="es-ES" b="1" dirty="0"/>
              <a:t> and </a:t>
            </a:r>
            <a:r>
              <a:rPr lang="es-ES" b="1" dirty="0" err="1"/>
              <a:t>technological</a:t>
            </a:r>
            <a:r>
              <a:rPr lang="es-ES" b="1" dirty="0"/>
              <a:t> </a:t>
            </a:r>
            <a:r>
              <a:rPr lang="es-ES" b="1" dirty="0" err="1"/>
              <a:t>framework</a:t>
            </a:r>
            <a:r>
              <a:rPr lang="es-ES" b="1" dirty="0"/>
              <a:t> </a:t>
            </a:r>
            <a:r>
              <a:rPr lang="es-ES" b="1" dirty="0" err="1"/>
              <a:t>It</a:t>
            </a:r>
            <a:r>
              <a:rPr lang="es-ES" b="1" dirty="0"/>
              <a:t> </a:t>
            </a:r>
            <a:r>
              <a:rPr lang="es-ES" b="1" dirty="0" err="1"/>
              <a:t>will</a:t>
            </a:r>
            <a:r>
              <a:rPr lang="es-ES" b="1" dirty="0"/>
              <a:t> </a:t>
            </a:r>
            <a:r>
              <a:rPr lang="es-ES" b="1" dirty="0" err="1"/>
              <a:t>have</a:t>
            </a:r>
            <a:r>
              <a:rPr lang="es-ES" b="1" dirty="0"/>
              <a:t> </a:t>
            </a:r>
            <a:r>
              <a:rPr lang="es-ES" b="1" dirty="0" err="1"/>
              <a:t>two</a:t>
            </a:r>
            <a:r>
              <a:rPr lang="es-ES" b="1" dirty="0"/>
              <a:t> </a:t>
            </a:r>
            <a:r>
              <a:rPr lang="es-ES" b="1" dirty="0" err="1"/>
              <a:t>components</a:t>
            </a:r>
            <a:r>
              <a:rPr lang="es-ES" b="1" dirty="0"/>
              <a:t>:</a:t>
            </a:r>
          </a:p>
          <a:p>
            <a:endParaRPr lang="es-ES" b="1" dirty="0"/>
          </a:p>
          <a:p>
            <a:r>
              <a:rPr lang="es-ES" b="1" dirty="0"/>
              <a:t>i) A complete </a:t>
            </a:r>
            <a:r>
              <a:rPr lang="es-ES" b="1" dirty="0" err="1"/>
              <a:t>methodological</a:t>
            </a:r>
            <a:r>
              <a:rPr lang="es-ES" b="1" dirty="0"/>
              <a:t> </a:t>
            </a:r>
            <a:r>
              <a:rPr lang="es-ES" b="1" dirty="0" err="1"/>
              <a:t>design</a:t>
            </a:r>
            <a:r>
              <a:rPr lang="es-ES" b="1" dirty="0"/>
              <a:t> </a:t>
            </a:r>
            <a:r>
              <a:rPr lang="es-ES" b="1" dirty="0" err="1"/>
              <a:t>for</a:t>
            </a:r>
            <a:r>
              <a:rPr lang="es-ES" b="1" dirty="0"/>
              <a:t> </a:t>
            </a:r>
            <a:r>
              <a:rPr lang="es-ES" b="1" dirty="0" err="1"/>
              <a:t>the</a:t>
            </a:r>
            <a:r>
              <a:rPr lang="es-ES" b="1" dirty="0"/>
              <a:t> </a:t>
            </a:r>
            <a:r>
              <a:rPr lang="es-ES" b="1" dirty="0" err="1"/>
              <a:t>development</a:t>
            </a:r>
            <a:r>
              <a:rPr lang="es-ES" b="1" dirty="0"/>
              <a:t> of in-</a:t>
            </a:r>
            <a:r>
              <a:rPr lang="es-ES" b="1" dirty="0" err="1"/>
              <a:t>school</a:t>
            </a:r>
            <a:r>
              <a:rPr lang="es-ES" b="1" dirty="0"/>
              <a:t> </a:t>
            </a:r>
            <a:r>
              <a:rPr lang="es-ES" b="1" dirty="0" err="1"/>
              <a:t>teaching</a:t>
            </a:r>
            <a:r>
              <a:rPr lang="es-ES" b="1" dirty="0"/>
              <a:t> </a:t>
            </a:r>
            <a:r>
              <a:rPr lang="es-ES" b="1" dirty="0" err="1"/>
              <a:t>practice</a:t>
            </a:r>
            <a:r>
              <a:rPr lang="es-ES" b="1" dirty="0"/>
              <a:t> in </a:t>
            </a:r>
            <a:r>
              <a:rPr lang="es-ES" b="1" dirty="0" err="1"/>
              <a:t>schools</a:t>
            </a:r>
            <a:r>
              <a:rPr lang="es-ES" b="1" dirty="0"/>
              <a:t> </a:t>
            </a:r>
            <a:r>
              <a:rPr lang="es-ES" b="1" dirty="0" err="1"/>
              <a:t>that</a:t>
            </a:r>
            <a:r>
              <a:rPr lang="es-ES" b="1" dirty="0"/>
              <a:t> </a:t>
            </a:r>
            <a:r>
              <a:rPr lang="es-ES" b="1" dirty="0" err="1"/>
              <a:t>allows</a:t>
            </a:r>
            <a:r>
              <a:rPr lang="es-ES" b="1" dirty="0"/>
              <a:t> to </a:t>
            </a:r>
            <a:r>
              <a:rPr lang="es-ES" b="1" dirty="0" err="1"/>
              <a:t>the</a:t>
            </a:r>
            <a:r>
              <a:rPr lang="es-ES" b="1" dirty="0"/>
              <a:t> </a:t>
            </a:r>
            <a:r>
              <a:rPr lang="es-ES" b="1" dirty="0" err="1"/>
              <a:t>identified</a:t>
            </a:r>
            <a:r>
              <a:rPr lang="es-ES" b="1" dirty="0"/>
              <a:t> </a:t>
            </a:r>
            <a:r>
              <a:rPr lang="es-ES" b="1" dirty="0" err="1"/>
              <a:t>improvement</a:t>
            </a:r>
            <a:r>
              <a:rPr lang="es-ES" b="1" dirty="0"/>
              <a:t> </a:t>
            </a:r>
            <a:r>
              <a:rPr lang="es-ES" b="1" dirty="0" err="1"/>
              <a:t>needs</a:t>
            </a:r>
            <a:r>
              <a:rPr lang="es-ES" b="1" dirty="0"/>
              <a:t> and </a:t>
            </a:r>
            <a:r>
              <a:rPr lang="es-ES" b="1" dirty="0" err="1"/>
              <a:t>improving</a:t>
            </a:r>
            <a:r>
              <a:rPr lang="es-ES" b="1" dirty="0"/>
              <a:t> </a:t>
            </a:r>
            <a:r>
              <a:rPr lang="es-ES" b="1" dirty="0" err="1"/>
              <a:t>quality</a:t>
            </a:r>
            <a:r>
              <a:rPr lang="es-ES" b="1" dirty="0"/>
              <a:t> in </a:t>
            </a:r>
            <a:r>
              <a:rPr lang="es-ES" b="1" dirty="0" err="1"/>
              <a:t>terms</a:t>
            </a:r>
            <a:r>
              <a:rPr lang="es-ES" b="1" dirty="0"/>
              <a:t> of </a:t>
            </a:r>
            <a:r>
              <a:rPr lang="es-ES" b="1" dirty="0" err="1"/>
              <a:t>interaction</a:t>
            </a:r>
            <a:r>
              <a:rPr lang="es-ES" b="1" dirty="0"/>
              <a:t>, </a:t>
            </a:r>
            <a:r>
              <a:rPr lang="es-ES" b="1" dirty="0" err="1"/>
              <a:t>collaboration</a:t>
            </a:r>
            <a:r>
              <a:rPr lang="es-ES" b="1" dirty="0"/>
              <a:t>, </a:t>
            </a:r>
            <a:r>
              <a:rPr lang="es-ES" b="1" dirty="0" err="1"/>
              <a:t>self-learning</a:t>
            </a:r>
            <a:r>
              <a:rPr lang="es-ES" b="1" dirty="0"/>
              <a:t> and </a:t>
            </a:r>
            <a:r>
              <a:rPr lang="es-ES" b="1" dirty="0" err="1"/>
              <a:t>reflective</a:t>
            </a:r>
            <a:r>
              <a:rPr lang="es-ES" b="1" dirty="0"/>
              <a:t> </a:t>
            </a:r>
            <a:r>
              <a:rPr lang="es-ES" b="1" dirty="0" err="1"/>
              <a:t>thinking</a:t>
            </a:r>
            <a:endParaRPr lang="es-ES" b="1" dirty="0"/>
          </a:p>
          <a:p>
            <a:r>
              <a:rPr lang="es-ES" b="1" dirty="0"/>
              <a:t>ii) A set of </a:t>
            </a:r>
            <a:r>
              <a:rPr lang="es-ES" b="1" dirty="0" err="1"/>
              <a:t>the</a:t>
            </a:r>
            <a:r>
              <a:rPr lang="es-ES" b="1" dirty="0"/>
              <a:t> </a:t>
            </a:r>
            <a:r>
              <a:rPr lang="es-ES" b="1" dirty="0" err="1"/>
              <a:t>guidelines</a:t>
            </a:r>
            <a:r>
              <a:rPr lang="es-ES" b="1" dirty="0"/>
              <a:t> and </a:t>
            </a:r>
            <a:r>
              <a:rPr lang="es-ES" b="1" dirty="0" err="1"/>
              <a:t>specifications</a:t>
            </a:r>
            <a:r>
              <a:rPr lang="es-ES" b="1" dirty="0"/>
              <a:t> </a:t>
            </a:r>
            <a:r>
              <a:rPr lang="es-ES" b="1" dirty="0" err="1"/>
              <a:t>for</a:t>
            </a:r>
            <a:r>
              <a:rPr lang="es-ES" b="1" dirty="0"/>
              <a:t> </a:t>
            </a:r>
            <a:r>
              <a:rPr lang="es-ES" b="1" dirty="0" err="1"/>
              <a:t>the</a:t>
            </a:r>
            <a:r>
              <a:rPr lang="es-ES" b="1" dirty="0"/>
              <a:t> </a:t>
            </a:r>
            <a:r>
              <a:rPr lang="es-ES" b="1" dirty="0" err="1"/>
              <a:t>design</a:t>
            </a:r>
            <a:r>
              <a:rPr lang="es-ES" b="1" dirty="0"/>
              <a:t> of </a:t>
            </a:r>
            <a:r>
              <a:rPr lang="es-ES" b="1" dirty="0" err="1"/>
              <a:t>the</a:t>
            </a:r>
            <a:r>
              <a:rPr lang="es-ES" b="1" dirty="0"/>
              <a:t> EKT </a:t>
            </a:r>
            <a:r>
              <a:rPr lang="es-ES" b="1" dirty="0" err="1"/>
              <a:t>advanced</a:t>
            </a:r>
            <a:r>
              <a:rPr lang="es-ES" b="1" dirty="0"/>
              <a:t> e-</a:t>
            </a:r>
            <a:r>
              <a:rPr lang="es-ES" b="1" dirty="0" err="1"/>
              <a:t>learning</a:t>
            </a:r>
            <a:r>
              <a:rPr lang="es-ES" b="1" dirty="0"/>
              <a:t> </a:t>
            </a:r>
            <a:r>
              <a:rPr lang="es-ES" b="1" dirty="0" err="1"/>
              <a:t>system</a:t>
            </a:r>
            <a:r>
              <a:rPr lang="es-ES" b="1" dirty="0"/>
              <a:t> </a:t>
            </a:r>
            <a:r>
              <a:rPr lang="es-ES" b="1" dirty="0" err="1"/>
              <a:t>for</a:t>
            </a:r>
            <a:r>
              <a:rPr lang="es-ES" b="1" dirty="0"/>
              <a:t> in-</a:t>
            </a:r>
            <a:r>
              <a:rPr lang="es-ES" b="1" dirty="0" err="1"/>
              <a:t>school</a:t>
            </a:r>
            <a:r>
              <a:rPr lang="es-ES" b="1" dirty="0"/>
              <a:t> </a:t>
            </a:r>
            <a:r>
              <a:rPr lang="es-ES" b="1" dirty="0" err="1"/>
              <a:t>teaching</a:t>
            </a:r>
            <a:r>
              <a:rPr lang="es-ES" b="1" dirty="0"/>
              <a:t> </a:t>
            </a:r>
            <a:r>
              <a:rPr lang="es-ES" b="1" dirty="0" err="1"/>
              <a:t>practice</a:t>
            </a:r>
            <a:r>
              <a:rPr lang="es-ES" b="1" dirty="0"/>
              <a:t>. </a:t>
            </a:r>
          </a:p>
        </p:txBody>
      </p:sp>
      <p:sp>
        <p:nvSpPr>
          <p:cNvPr id="4" name="3 Marcador de número de diapositiva"/>
          <p:cNvSpPr>
            <a:spLocks noGrp="1"/>
          </p:cNvSpPr>
          <p:nvPr>
            <p:ph type="sldNum" sz="quarter" idx="10"/>
          </p:nvPr>
        </p:nvSpPr>
        <p:spPr/>
        <p:txBody>
          <a:bodyPr/>
          <a:lstStyle/>
          <a:p>
            <a:fld id="{2CD70EB8-B740-E846-BAE2-27ED4B2605B9}" type="slidenum">
              <a:rPr lang="es-ES" smtClean="0"/>
              <a:t>11</a:t>
            </a:fld>
            <a:endParaRPr lang="es-ES"/>
          </a:p>
        </p:txBody>
      </p:sp>
    </p:spTree>
    <p:extLst>
      <p:ext uri="{BB962C8B-B14F-4D97-AF65-F5344CB8AC3E}">
        <p14:creationId xmlns:p14="http://schemas.microsoft.com/office/powerpoint/2010/main" val="209817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9808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328043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141684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112150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125176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199361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386742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382522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295849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410147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1B90C89-4F0E-42B2-882C-96E847058738}" type="datetimeFigureOut">
              <a:rPr lang="es-ES" smtClean="0"/>
              <a:t>20/1/20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793DA8-BBB4-435B-A709-76524227EEB9}" type="slidenum">
              <a:rPr lang="es-ES" smtClean="0"/>
              <a:t>‹Nr.›</a:t>
            </a:fld>
            <a:endParaRPr lang="es-ES"/>
          </a:p>
        </p:txBody>
      </p:sp>
    </p:spTree>
    <p:extLst>
      <p:ext uri="{BB962C8B-B14F-4D97-AF65-F5344CB8AC3E}">
        <p14:creationId xmlns:p14="http://schemas.microsoft.com/office/powerpoint/2010/main" val="867375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90C89-4F0E-42B2-882C-96E847058738}" type="datetimeFigureOut">
              <a:rPr lang="es-ES" smtClean="0"/>
              <a:t>20/1/20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93DA8-BBB4-435B-A709-76524227EEB9}" type="slidenum">
              <a:rPr lang="es-ES" smtClean="0"/>
              <a:t>‹Nr.›</a:t>
            </a:fld>
            <a:endParaRPr lang="es-ES"/>
          </a:p>
        </p:txBody>
      </p:sp>
    </p:spTree>
    <p:extLst>
      <p:ext uri="{BB962C8B-B14F-4D97-AF65-F5344CB8AC3E}">
        <p14:creationId xmlns:p14="http://schemas.microsoft.com/office/powerpoint/2010/main" val="201976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2.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3.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4.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5.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6.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7.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8.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19.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4.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5.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6.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diagramData" Target="../diagrams/data1.xml"/><Relationship Id="rId14" Type="http://schemas.openxmlformats.org/officeDocument/2006/relationships/diagramLayout" Target="../diagrams/layout1.xml"/><Relationship Id="rId15" Type="http://schemas.openxmlformats.org/officeDocument/2006/relationships/diagramQuickStyle" Target="../diagrams/quickStyle1.xml"/><Relationship Id="rId16" Type="http://schemas.openxmlformats.org/officeDocument/2006/relationships/diagramColors" Target="../diagrams/colors1.xml"/><Relationship Id="rId1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7.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8.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9.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150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1115616" y="1772816"/>
            <a:ext cx="6912768" cy="3816429"/>
          </a:xfrm>
          <a:prstGeom prst="rect">
            <a:avLst/>
          </a:prstGeom>
          <a:noFill/>
        </p:spPr>
        <p:txBody>
          <a:bodyPr wrap="square" rtlCol="0">
            <a:spAutoFit/>
          </a:bodyPr>
          <a:lstStyle/>
          <a:p>
            <a:pPr algn="ctr"/>
            <a:r>
              <a:rPr lang="es-ES" sz="3200" b="1" dirty="0" err="1">
                <a:latin typeface="Arial" panose="020B0604020202020204" pitchFamily="34" charset="0"/>
                <a:cs typeface="Arial" panose="020B0604020202020204" pitchFamily="34" charset="0"/>
              </a:rPr>
              <a:t>Educational</a:t>
            </a:r>
            <a:r>
              <a:rPr lang="es-ES" sz="3200" b="1" dirty="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Knowledge</a:t>
            </a:r>
            <a:r>
              <a:rPr lang="es-ES" sz="3200" b="1" dirty="0">
                <a:latin typeface="Arial" panose="020B0604020202020204" pitchFamily="34" charset="0"/>
                <a:cs typeface="Arial" panose="020B0604020202020204" pitchFamily="34" charset="0"/>
              </a:rPr>
              <a:t> Transfer </a:t>
            </a:r>
          </a:p>
          <a:p>
            <a:pPr algn="ctr"/>
            <a:endParaRPr lang="es-ES" b="1" dirty="0">
              <a:latin typeface="Arial" panose="020B0604020202020204" pitchFamily="34" charset="0"/>
              <a:cs typeface="Arial" panose="020B0604020202020204" pitchFamily="34" charset="0"/>
            </a:endParaRPr>
          </a:p>
          <a:p>
            <a:pPr algn="ctr"/>
            <a:r>
              <a:rPr lang="es-ES" sz="2400" b="1" dirty="0" err="1">
                <a:latin typeface="Arial" panose="020B0604020202020204" pitchFamily="34" charset="0"/>
                <a:cs typeface="Arial" panose="020B0604020202020204" pitchFamily="34" charset="0"/>
              </a:rPr>
              <a:t>Improving</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Educational</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innovation</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competitiveness</a:t>
            </a:r>
            <a:r>
              <a:rPr lang="es-ES" sz="2400" b="1" dirty="0">
                <a:latin typeface="Arial" panose="020B0604020202020204" pitchFamily="34" charset="0"/>
                <a:cs typeface="Arial" panose="020B0604020202020204" pitchFamily="34" charset="0"/>
              </a:rPr>
              <a:t> and quality of </a:t>
            </a:r>
            <a:r>
              <a:rPr lang="es-ES" sz="2400" b="1" dirty="0" err="1">
                <a:latin typeface="Arial" panose="020B0604020202020204" pitchFamily="34" charset="0"/>
                <a:cs typeface="Arial" panose="020B0604020202020204" pitchFamily="34" charset="0"/>
              </a:rPr>
              <a:t>higher</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education</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through</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collaboration</a:t>
            </a:r>
            <a:r>
              <a:rPr lang="es-ES" sz="2400" b="1" dirty="0">
                <a:latin typeface="Arial" panose="020B0604020202020204" pitchFamily="34" charset="0"/>
                <a:cs typeface="Arial" panose="020B0604020202020204" pitchFamily="34" charset="0"/>
              </a:rPr>
              <a:t> between University and </a:t>
            </a:r>
            <a:r>
              <a:rPr lang="es-ES" sz="2400" b="1" dirty="0" err="1">
                <a:latin typeface="Arial" panose="020B0604020202020204" pitchFamily="34" charset="0"/>
                <a:cs typeface="Arial" panose="020B0604020202020204" pitchFamily="34" charset="0"/>
              </a:rPr>
              <a:t>Companies</a:t>
            </a:r>
            <a:r>
              <a:rPr lang="es-ES" sz="2400" b="1" dirty="0">
                <a:latin typeface="Arial" panose="020B0604020202020204" pitchFamily="34" charset="0"/>
                <a:cs typeface="Arial" panose="020B0604020202020204" pitchFamily="34" charset="0"/>
              </a:rPr>
              <a:t> </a:t>
            </a:r>
          </a:p>
          <a:p>
            <a:pPr algn="ctr"/>
            <a:endParaRPr lang="es-ES" sz="2400" b="1" dirty="0">
              <a:latin typeface="Arial" panose="020B0604020202020204" pitchFamily="34" charset="0"/>
              <a:cs typeface="Arial" panose="020B0604020202020204" pitchFamily="34" charset="0"/>
            </a:endParaRPr>
          </a:p>
          <a:p>
            <a:pPr algn="ctr"/>
            <a:endParaRPr lang="es-E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1ª Kick-off meeting</a:t>
            </a:r>
          </a:p>
          <a:p>
            <a:pPr algn="ctr"/>
            <a:r>
              <a:rPr lang="en-US" b="1" dirty="0">
                <a:latin typeface="Arial" panose="020B0604020202020204" pitchFamily="34" charset="0"/>
                <a:cs typeface="Arial" panose="020B0604020202020204" pitchFamily="34" charset="0"/>
              </a:rPr>
              <a:t>21-22/01/2020</a:t>
            </a:r>
          </a:p>
          <a:p>
            <a:pPr algn="ctr"/>
            <a:r>
              <a:rPr lang="en-US" b="1" dirty="0">
                <a:latin typeface="Arial" panose="020B0604020202020204" pitchFamily="34" charset="0"/>
                <a:cs typeface="Arial" panose="020B0604020202020204" pitchFamily="34" charset="0"/>
              </a:rPr>
              <a:t> Santiago de </a:t>
            </a:r>
            <a:r>
              <a:rPr lang="en-US" b="1" dirty="0" err="1">
                <a:latin typeface="Arial" panose="020B0604020202020204" pitchFamily="34" charset="0"/>
                <a:cs typeface="Arial" panose="020B0604020202020204" pitchFamily="34" charset="0"/>
              </a:rPr>
              <a:t>Compostela</a:t>
            </a:r>
            <a:endParaRPr lang="es-ES" b="1" dirty="0">
              <a:latin typeface="Arial" panose="020B0604020202020204" pitchFamily="34" charset="0"/>
              <a:cs typeface="Arial" panose="020B0604020202020204" pitchFamily="34" charset="0"/>
            </a:endParaRPr>
          </a:p>
        </p:txBody>
      </p:sp>
      <p:pic>
        <p:nvPicPr>
          <p:cNvPr id="24" name="23 Imagen"/>
          <p:cNvPicPr/>
          <p:nvPr/>
        </p:nvPicPr>
        <p:blipFill>
          <a:blip r:embed="rId2">
            <a:lum/>
            <a:alphaModFix/>
          </a:blip>
          <a:srcRect/>
          <a:stretch>
            <a:fillRect/>
          </a:stretch>
        </p:blipFill>
        <p:spPr>
          <a:xfrm>
            <a:off x="449685" y="5830629"/>
            <a:ext cx="1095375" cy="681355"/>
          </a:xfrm>
          <a:prstGeom prst="rect">
            <a:avLst/>
          </a:prstGeom>
          <a:noFill/>
          <a:ln>
            <a:noFill/>
            <a:prstDash/>
          </a:ln>
        </p:spPr>
      </p:pic>
      <p:pic>
        <p:nvPicPr>
          <p:cNvPr id="25" name="24 Imagen" descr="C:\Users\Lorena\Desktop\ÁLBA\GESTION GE\LOGO.png"/>
          <p:cNvPicPr/>
          <p:nvPr/>
        </p:nvPicPr>
        <p:blipFill>
          <a:blip r:embed="rId3">
            <a:lum/>
            <a:alphaModFix/>
          </a:blip>
          <a:srcRect/>
          <a:stretch>
            <a:fillRect/>
          </a:stretch>
        </p:blipFill>
        <p:spPr>
          <a:xfrm>
            <a:off x="3923928" y="5877272"/>
            <a:ext cx="875665" cy="662940"/>
          </a:xfrm>
          <a:prstGeom prst="rect">
            <a:avLst/>
          </a:prstGeom>
          <a:noFill/>
          <a:ln>
            <a:noFill/>
            <a:prstDash/>
          </a:ln>
        </p:spPr>
      </p:pic>
      <p:pic>
        <p:nvPicPr>
          <p:cNvPr id="26" name="25 Imagen" descr="C:\Users\Quique\Desktop\cofinanciadoEN_derecha.png"/>
          <p:cNvPicPr/>
          <p:nvPr/>
        </p:nvPicPr>
        <p:blipFill>
          <a:blip r:embed="rId4">
            <a:lum/>
            <a:alphaModFix/>
          </a:blip>
          <a:srcRect/>
          <a:stretch>
            <a:fillRect/>
          </a:stretch>
        </p:blipFill>
        <p:spPr>
          <a:xfrm>
            <a:off x="6109269" y="5805264"/>
            <a:ext cx="2764790" cy="635000"/>
          </a:xfrm>
          <a:prstGeom prst="rect">
            <a:avLst/>
          </a:prstGeom>
          <a:noFill/>
          <a:ln>
            <a:noFill/>
            <a:prstDash/>
          </a:ln>
        </p:spPr>
      </p:pic>
      <p:cxnSp>
        <p:nvCxnSpPr>
          <p:cNvPr id="28" name="27 Conector recto"/>
          <p:cNvCxnSpPr/>
          <p:nvPr/>
        </p:nvCxnSpPr>
        <p:spPr>
          <a:xfrm>
            <a:off x="997372" y="1772816"/>
            <a:ext cx="728939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997372" y="4437112"/>
            <a:ext cx="728939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9540" y="-25742"/>
            <a:ext cx="9163079" cy="101714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923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643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2:  Study of in-school placement needs and possibilities of the technologies (UM))</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Tabla 2">
            <a:extLst>
              <a:ext uri="{FF2B5EF4-FFF2-40B4-BE49-F238E27FC236}">
                <a16:creationId xmlns="" xmlns:a16="http://schemas.microsoft.com/office/drawing/2014/main" id="{39DEAD71-87A8-B04B-87E0-96BFAAA04396}"/>
              </a:ext>
            </a:extLst>
          </p:cNvPr>
          <p:cNvGraphicFramePr>
            <a:graphicFrameLocks noGrp="1"/>
          </p:cNvGraphicFramePr>
          <p:nvPr>
            <p:extLst>
              <p:ext uri="{D42A27DB-BD31-4B8C-83A1-F6EECF244321}">
                <p14:modId xmlns:p14="http://schemas.microsoft.com/office/powerpoint/2010/main" val="2383593802"/>
              </p:ext>
            </p:extLst>
          </p:nvPr>
        </p:nvGraphicFramePr>
        <p:xfrm>
          <a:off x="197767" y="1628800"/>
          <a:ext cx="8748464" cy="4708468"/>
        </p:xfrm>
        <a:graphic>
          <a:graphicData uri="http://schemas.openxmlformats.org/drawingml/2006/table">
            <a:tbl>
              <a:tblPr>
                <a:tableStyleId>{5C22544A-7EE6-4342-B048-85BDC9FD1C3A}</a:tableStyleId>
              </a:tblPr>
              <a:tblGrid>
                <a:gridCol w="4158209">
                  <a:extLst>
                    <a:ext uri="{9D8B030D-6E8A-4147-A177-3AD203B41FA5}">
                      <a16:colId xmlns="" xmlns:a16="http://schemas.microsoft.com/office/drawing/2014/main" val="471142586"/>
                    </a:ext>
                  </a:extLst>
                </a:gridCol>
                <a:gridCol w="792088">
                  <a:extLst>
                    <a:ext uri="{9D8B030D-6E8A-4147-A177-3AD203B41FA5}">
                      <a16:colId xmlns="" xmlns:a16="http://schemas.microsoft.com/office/drawing/2014/main" val="754485080"/>
                    </a:ext>
                  </a:extLst>
                </a:gridCol>
                <a:gridCol w="576064">
                  <a:extLst>
                    <a:ext uri="{9D8B030D-6E8A-4147-A177-3AD203B41FA5}">
                      <a16:colId xmlns="" xmlns:a16="http://schemas.microsoft.com/office/drawing/2014/main" val="2119588158"/>
                    </a:ext>
                  </a:extLst>
                </a:gridCol>
                <a:gridCol w="1368152">
                  <a:extLst>
                    <a:ext uri="{9D8B030D-6E8A-4147-A177-3AD203B41FA5}">
                      <a16:colId xmlns="" xmlns:a16="http://schemas.microsoft.com/office/drawing/2014/main" val="3362520697"/>
                    </a:ext>
                  </a:extLst>
                </a:gridCol>
                <a:gridCol w="1080120">
                  <a:extLst>
                    <a:ext uri="{9D8B030D-6E8A-4147-A177-3AD203B41FA5}">
                      <a16:colId xmlns="" xmlns:a16="http://schemas.microsoft.com/office/drawing/2014/main" val="2936949658"/>
                    </a:ext>
                  </a:extLst>
                </a:gridCol>
                <a:gridCol w="773831">
                  <a:extLst>
                    <a:ext uri="{9D8B030D-6E8A-4147-A177-3AD203B41FA5}">
                      <a16:colId xmlns="" xmlns:a16="http://schemas.microsoft.com/office/drawing/2014/main" val="4204387763"/>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804383870"/>
                  </a:ext>
                </a:extLst>
              </a:tr>
              <a:tr h="648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t>Analyse of characteristics and methodological proposals for in-school placement  that are being developed in initial teacher education at European universities.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400" b="1"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t>Definition of needs for improvement in-school placement  in of initial teacher education.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400" b="1"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t>Analyse of e-learning resources and services developed by e-learning companies and technological partners members of the EKT Consortium. Utilities, functionalities, educational possibilities and requirements for their articulation / integration.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400" b="1" dirty="0"/>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b="1" dirty="0"/>
                        <a:t>Study of in-school placement needs and possibilities of the technologies translation to the different languages (SP, EN, GE, PT).</a:t>
                      </a:r>
                    </a:p>
                  </a:txBody>
                  <a:tcPr marL="5726" marR="5726" marT="5726" marB="0" anchor="ctr"/>
                </a:tc>
                <a:tc>
                  <a:txBody>
                    <a:bodyPr/>
                    <a:lstStyle/>
                    <a:p>
                      <a:pPr algn="ctr" fontAlgn="ctr"/>
                      <a:r>
                        <a:rPr lang="es-ES" sz="1400" u="none" strike="noStrike" dirty="0">
                          <a:effectLst/>
                        </a:rPr>
                        <a:t>UM</a:t>
                      </a:r>
                      <a:endParaRPr lang="es-ES" sz="1400" b="0"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O.5</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endParaRPr lang="es-ES" sz="1400" u="none" strike="noStrike" dirty="0">
                        <a:effectLst/>
                      </a:endParaRPr>
                    </a:p>
                    <a:p>
                      <a:pPr algn="ctr" fontAlgn="ctr"/>
                      <a:r>
                        <a:rPr lang="es-ES" sz="1400" u="none" strike="noStrike" dirty="0" err="1">
                          <a:effectLst/>
                        </a:rPr>
                        <a:t>Report</a:t>
                      </a:r>
                      <a:r>
                        <a:rPr lang="es-ES" sz="1400" u="none" strike="noStrike" dirty="0">
                          <a:effectLst/>
                        </a:rPr>
                        <a:t> </a:t>
                      </a:r>
                      <a:r>
                        <a:rPr lang="es-ES" sz="1400" u="none" strike="noStrike" dirty="0" err="1">
                          <a:effectLst/>
                        </a:rPr>
                        <a:t>on</a:t>
                      </a:r>
                      <a:r>
                        <a:rPr lang="es-ES" sz="1400" u="none" strike="noStrike" dirty="0">
                          <a:effectLst/>
                        </a:rPr>
                        <a:t> in-</a:t>
                      </a:r>
                      <a:r>
                        <a:rPr lang="es-ES" sz="1400" u="none" strike="noStrike" dirty="0" err="1">
                          <a:effectLst/>
                        </a:rPr>
                        <a:t>school</a:t>
                      </a:r>
                      <a:r>
                        <a:rPr lang="es-ES" sz="1400" u="none" strike="noStrike" dirty="0">
                          <a:effectLst/>
                        </a:rPr>
                        <a:t> </a:t>
                      </a:r>
                      <a:r>
                        <a:rPr lang="es-ES" sz="1400" u="none" strike="noStrike" dirty="0" err="1">
                          <a:effectLst/>
                        </a:rPr>
                        <a:t>placement</a:t>
                      </a:r>
                      <a:r>
                        <a:rPr lang="es-ES" sz="1400" u="none" strike="noStrike" dirty="0">
                          <a:effectLst/>
                        </a:rPr>
                        <a:t>. </a:t>
                      </a:r>
                      <a:r>
                        <a:rPr lang="es-ES" sz="1400" u="none" strike="noStrike" dirty="0" err="1">
                          <a:effectLst/>
                        </a:rPr>
                        <a:t>Needs</a:t>
                      </a:r>
                      <a:r>
                        <a:rPr lang="es-ES" sz="1400" u="none" strike="noStrike" dirty="0">
                          <a:effectLst/>
                        </a:rPr>
                        <a:t> and </a:t>
                      </a:r>
                      <a:r>
                        <a:rPr lang="es-ES" sz="1400" u="none" strike="noStrike" dirty="0" err="1">
                          <a:effectLst/>
                        </a:rPr>
                        <a:t>possibilities</a:t>
                      </a:r>
                      <a:r>
                        <a:rPr lang="es-ES" sz="1400" u="none" strike="noStrike" dirty="0">
                          <a:effectLst/>
                        </a:rPr>
                        <a:t> of </a:t>
                      </a:r>
                      <a:r>
                        <a:rPr lang="es-ES" sz="1400" u="none" strike="noStrike" dirty="0" err="1">
                          <a:effectLst/>
                        </a:rPr>
                        <a:t>the</a:t>
                      </a:r>
                      <a:r>
                        <a:rPr lang="es-ES" sz="1400" u="none" strike="noStrike" dirty="0">
                          <a:effectLst/>
                        </a:rPr>
                        <a:t> </a:t>
                      </a:r>
                      <a:r>
                        <a:rPr lang="es-ES" sz="1400" u="none" strike="noStrike" dirty="0" err="1">
                          <a:effectLst/>
                        </a:rPr>
                        <a:t>technologies</a:t>
                      </a:r>
                      <a:endParaRPr lang="es-ES" sz="1400" u="none" strike="noStrike" dirty="0">
                        <a:effectLst/>
                      </a:endParaRPr>
                    </a:p>
                    <a:p>
                      <a:pPr algn="ctr" fontAlgn="ctr"/>
                      <a:endParaRPr lang="es-ES" sz="1400" b="0"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31/03/2020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solidFill>
                          <a:srgbClr val="FF0000"/>
                        </a:solidFill>
                        <a:effectLst/>
                        <a:latin typeface="Arial" panose="020B0604020202020204" pitchFamily="34" charset="0"/>
                      </a:endParaRPr>
                    </a:p>
                  </a:txBody>
                  <a:tcPr marL="5726" marR="5726" marT="5726" marB="0" anchor="ctr"/>
                </a:tc>
                <a:extLst>
                  <a:ext uri="{0D108BD9-81ED-4DB2-BD59-A6C34878D82A}">
                    <a16:rowId xmlns="" xmlns:a16="http://schemas.microsoft.com/office/drawing/2014/main" val="78456179"/>
                  </a:ext>
                </a:extLst>
              </a:tr>
            </a:tbl>
          </a:graphicData>
        </a:graphic>
      </p:graphicFrame>
    </p:spTree>
    <p:extLst>
      <p:ext uri="{BB962C8B-B14F-4D97-AF65-F5344CB8AC3E}">
        <p14:creationId xmlns:p14="http://schemas.microsoft.com/office/powerpoint/2010/main" val="417468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3:  Set an Educational  and Technological Framework  (USC)</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Tabla 2">
            <a:extLst>
              <a:ext uri="{FF2B5EF4-FFF2-40B4-BE49-F238E27FC236}">
                <a16:creationId xmlns="" xmlns:a16="http://schemas.microsoft.com/office/drawing/2014/main" id="{B3B33DE1-DBE5-FE49-8049-78E4833023B5}"/>
              </a:ext>
            </a:extLst>
          </p:cNvPr>
          <p:cNvGraphicFramePr>
            <a:graphicFrameLocks noGrp="1"/>
          </p:cNvGraphicFramePr>
          <p:nvPr>
            <p:extLst>
              <p:ext uri="{D42A27DB-BD31-4B8C-83A1-F6EECF244321}">
                <p14:modId xmlns:p14="http://schemas.microsoft.com/office/powerpoint/2010/main" val="3148238285"/>
              </p:ext>
            </p:extLst>
          </p:nvPr>
        </p:nvGraphicFramePr>
        <p:xfrm>
          <a:off x="457198" y="1484784"/>
          <a:ext cx="8229601" cy="4772924"/>
        </p:xfrm>
        <a:graphic>
          <a:graphicData uri="http://schemas.openxmlformats.org/drawingml/2006/table">
            <a:tbl>
              <a:tblPr>
                <a:tableStyleId>{5C22544A-7EE6-4342-B048-85BDC9FD1C3A}</a:tableStyleId>
              </a:tblPr>
              <a:tblGrid>
                <a:gridCol w="2962674">
                  <a:extLst>
                    <a:ext uri="{9D8B030D-6E8A-4147-A177-3AD203B41FA5}">
                      <a16:colId xmlns="" xmlns:a16="http://schemas.microsoft.com/office/drawing/2014/main" val="3907956423"/>
                    </a:ext>
                  </a:extLst>
                </a:gridCol>
                <a:gridCol w="936104">
                  <a:extLst>
                    <a:ext uri="{9D8B030D-6E8A-4147-A177-3AD203B41FA5}">
                      <a16:colId xmlns="" xmlns:a16="http://schemas.microsoft.com/office/drawing/2014/main" val="2563498946"/>
                    </a:ext>
                  </a:extLst>
                </a:gridCol>
                <a:gridCol w="576064">
                  <a:extLst>
                    <a:ext uri="{9D8B030D-6E8A-4147-A177-3AD203B41FA5}">
                      <a16:colId xmlns="" xmlns:a16="http://schemas.microsoft.com/office/drawing/2014/main" val="2493442569"/>
                    </a:ext>
                  </a:extLst>
                </a:gridCol>
                <a:gridCol w="1584176">
                  <a:extLst>
                    <a:ext uri="{9D8B030D-6E8A-4147-A177-3AD203B41FA5}">
                      <a16:colId xmlns="" xmlns:a16="http://schemas.microsoft.com/office/drawing/2014/main" val="339574864"/>
                    </a:ext>
                  </a:extLst>
                </a:gridCol>
                <a:gridCol w="1224136">
                  <a:extLst>
                    <a:ext uri="{9D8B030D-6E8A-4147-A177-3AD203B41FA5}">
                      <a16:colId xmlns="" xmlns:a16="http://schemas.microsoft.com/office/drawing/2014/main" val="1287726180"/>
                    </a:ext>
                  </a:extLst>
                </a:gridCol>
                <a:gridCol w="946447">
                  <a:extLst>
                    <a:ext uri="{9D8B030D-6E8A-4147-A177-3AD203B41FA5}">
                      <a16:colId xmlns="" xmlns:a16="http://schemas.microsoft.com/office/drawing/2014/main" val="1995911349"/>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432575165"/>
                  </a:ext>
                </a:extLst>
              </a:tr>
              <a:tr h="648902">
                <a:tc>
                  <a:txBody>
                    <a:bodyPr/>
                    <a:lstStyle/>
                    <a:p>
                      <a:pPr marL="285750" indent="-285750" algn="just" fontAlgn="ctr">
                        <a:buFont typeface="Arial" panose="020B0604020202020204" pitchFamily="34" charset="0"/>
                        <a:buChar char="•"/>
                      </a:pPr>
                      <a:r>
                        <a:rPr lang="es-ES" sz="1600" u="none" strike="noStrike" dirty="0" err="1">
                          <a:effectLst/>
                        </a:rPr>
                        <a:t>Design</a:t>
                      </a:r>
                      <a:r>
                        <a:rPr lang="es-ES" sz="1600" u="none" strike="noStrike" dirty="0">
                          <a:effectLst/>
                        </a:rPr>
                        <a:t> </a:t>
                      </a:r>
                      <a:r>
                        <a:rPr lang="es-ES" sz="1600" u="none" strike="noStrike" dirty="0" err="1">
                          <a:effectLst/>
                        </a:rPr>
                        <a:t>an</a:t>
                      </a:r>
                      <a:r>
                        <a:rPr lang="es-ES" sz="1600" u="none" strike="noStrike" dirty="0">
                          <a:effectLst/>
                        </a:rPr>
                        <a:t> </a:t>
                      </a:r>
                      <a:r>
                        <a:rPr lang="es-ES" sz="1600" u="none" strike="noStrike" dirty="0" err="1">
                          <a:effectLst/>
                        </a:rPr>
                        <a:t>innovative</a:t>
                      </a:r>
                      <a:r>
                        <a:rPr lang="es-ES" sz="1600" u="none" strike="noStrike" dirty="0">
                          <a:effectLst/>
                        </a:rPr>
                        <a:t> </a:t>
                      </a:r>
                      <a:r>
                        <a:rPr lang="es-ES" sz="1600" b="1" u="none" strike="noStrike" dirty="0" err="1">
                          <a:effectLst/>
                        </a:rPr>
                        <a:t>methodological</a:t>
                      </a:r>
                      <a:r>
                        <a:rPr lang="es-ES" sz="1600" b="1" u="none" strike="noStrike" dirty="0">
                          <a:effectLst/>
                        </a:rPr>
                        <a:t> </a:t>
                      </a:r>
                      <a:r>
                        <a:rPr lang="es-ES" sz="1600" b="1" u="none" strike="noStrike" dirty="0" err="1">
                          <a:effectLst/>
                        </a:rPr>
                        <a:t>proposal</a:t>
                      </a:r>
                      <a:r>
                        <a:rPr lang="es-ES" sz="1600" b="1" u="none" strike="noStrike" dirty="0">
                          <a:effectLst/>
                        </a:rPr>
                        <a:t> </a:t>
                      </a:r>
                      <a:r>
                        <a:rPr lang="es-ES" sz="1600" u="none" strike="noStrike" dirty="0" err="1">
                          <a:effectLst/>
                        </a:rPr>
                        <a:t>for</a:t>
                      </a:r>
                      <a:r>
                        <a:rPr lang="es-ES" sz="1600" u="none" strike="noStrike" dirty="0">
                          <a:effectLst/>
                        </a:rPr>
                        <a:t> </a:t>
                      </a:r>
                      <a:r>
                        <a:rPr lang="es-ES" sz="1600" u="none" strike="noStrike" dirty="0" err="1">
                          <a:effectLst/>
                        </a:rPr>
                        <a:t>the</a:t>
                      </a:r>
                      <a:r>
                        <a:rPr lang="es-ES" sz="1600" u="none" strike="noStrike" dirty="0">
                          <a:effectLst/>
                        </a:rPr>
                        <a:t> </a:t>
                      </a:r>
                      <a:r>
                        <a:rPr lang="es-ES" sz="1600" u="none" strike="noStrike" dirty="0" err="1">
                          <a:effectLst/>
                        </a:rPr>
                        <a:t>improvement</a:t>
                      </a:r>
                      <a:r>
                        <a:rPr lang="es-ES" sz="1600" u="none" strike="noStrike" dirty="0">
                          <a:effectLst/>
                        </a:rPr>
                        <a:t> of </a:t>
                      </a:r>
                      <a:r>
                        <a:rPr lang="es-ES" sz="1600" u="none" strike="noStrike" dirty="0" err="1">
                          <a:effectLst/>
                        </a:rPr>
                        <a:t>student</a:t>
                      </a:r>
                      <a:r>
                        <a:rPr lang="es-ES" sz="1600" u="none" strike="noStrike" dirty="0">
                          <a:effectLst/>
                        </a:rPr>
                        <a:t> </a:t>
                      </a:r>
                      <a:r>
                        <a:rPr lang="es-ES" sz="1600" u="none" strike="noStrike" dirty="0" err="1">
                          <a:effectLst/>
                        </a:rPr>
                        <a:t>teacher</a:t>
                      </a:r>
                      <a:r>
                        <a:rPr lang="es-ES" sz="1600" u="none" strike="noStrike" dirty="0">
                          <a:effectLst/>
                        </a:rPr>
                        <a:t> </a:t>
                      </a:r>
                      <a:r>
                        <a:rPr lang="es-ES" sz="1600" u="none" strike="noStrike" dirty="0" err="1">
                          <a:effectLst/>
                        </a:rPr>
                        <a:t>support</a:t>
                      </a:r>
                      <a:r>
                        <a:rPr lang="es-ES" sz="1600" u="none" strike="noStrike" dirty="0">
                          <a:effectLst/>
                        </a:rPr>
                        <a:t> and </a:t>
                      </a:r>
                      <a:r>
                        <a:rPr lang="es-ES" sz="1600" u="none" strike="noStrike" dirty="0" err="1">
                          <a:effectLst/>
                        </a:rPr>
                        <a:t>development</a:t>
                      </a:r>
                      <a:r>
                        <a:rPr lang="es-ES" sz="1600" u="none" strike="noStrike" dirty="0">
                          <a:effectLst/>
                        </a:rPr>
                        <a:t> </a:t>
                      </a:r>
                      <a:r>
                        <a:rPr lang="es-ES" sz="1600" u="none" strike="noStrike" dirty="0" err="1">
                          <a:effectLst/>
                        </a:rPr>
                        <a:t>during</a:t>
                      </a:r>
                      <a:r>
                        <a:rPr lang="es-ES" sz="1600" u="none" strike="noStrike" dirty="0">
                          <a:effectLst/>
                        </a:rPr>
                        <a:t> in-</a:t>
                      </a:r>
                      <a:r>
                        <a:rPr lang="es-ES" sz="1600" u="none" strike="noStrike" dirty="0" err="1">
                          <a:effectLst/>
                        </a:rPr>
                        <a:t>school</a:t>
                      </a:r>
                      <a:r>
                        <a:rPr lang="es-ES" sz="1600" u="none" strike="noStrike" dirty="0">
                          <a:effectLst/>
                        </a:rPr>
                        <a:t> </a:t>
                      </a:r>
                      <a:r>
                        <a:rPr lang="es-ES" sz="1600" u="none" strike="noStrike" dirty="0" err="1">
                          <a:effectLst/>
                        </a:rPr>
                        <a:t>teaching</a:t>
                      </a:r>
                      <a:r>
                        <a:rPr lang="es-ES" sz="1600" u="none" strike="noStrike" dirty="0">
                          <a:effectLst/>
                        </a:rPr>
                        <a:t> </a:t>
                      </a:r>
                      <a:r>
                        <a:rPr lang="es-ES" sz="1600" u="none" strike="noStrike" dirty="0" err="1">
                          <a:effectLst/>
                        </a:rPr>
                        <a:t>practice</a:t>
                      </a:r>
                      <a:r>
                        <a:rPr lang="es-ES" sz="1600" u="none" strike="noStrike" dirty="0">
                          <a:effectLst/>
                        </a:rPr>
                        <a:t>.</a:t>
                      </a:r>
                    </a:p>
                    <a:p>
                      <a:pPr marL="285750" indent="-285750" algn="just" fontAlgn="ctr">
                        <a:buFont typeface="Arial" panose="020B0604020202020204" pitchFamily="34" charset="0"/>
                        <a:buChar char="•"/>
                      </a:pPr>
                      <a:endParaRPr lang="es-ES" sz="1600" u="none" strike="noStrike" dirty="0">
                        <a:effectLst/>
                      </a:endParaRPr>
                    </a:p>
                    <a:p>
                      <a:pPr marL="285750" indent="-285750" algn="just" fontAlgn="ctr">
                        <a:buFont typeface="Arial" panose="020B0604020202020204" pitchFamily="34" charset="0"/>
                        <a:buChar char="•"/>
                      </a:pPr>
                      <a:r>
                        <a:rPr lang="es-ES" sz="1600" u="none" strike="noStrike" dirty="0">
                          <a:effectLst/>
                        </a:rPr>
                        <a:t>Define </a:t>
                      </a:r>
                      <a:r>
                        <a:rPr lang="es-ES" sz="1600" u="none" strike="noStrike" dirty="0" err="1">
                          <a:effectLst/>
                        </a:rPr>
                        <a:t>the</a:t>
                      </a:r>
                      <a:r>
                        <a:rPr lang="es-ES" sz="1600" u="none" strike="noStrike" dirty="0">
                          <a:effectLst/>
                        </a:rPr>
                        <a:t> </a:t>
                      </a:r>
                      <a:r>
                        <a:rPr lang="es-ES" sz="1600" b="1" u="none" strike="noStrike" dirty="0" err="1">
                          <a:effectLst/>
                        </a:rPr>
                        <a:t>guidelines</a:t>
                      </a:r>
                      <a:r>
                        <a:rPr lang="es-ES" sz="1600" b="1" u="none" strike="noStrike" dirty="0">
                          <a:effectLst/>
                        </a:rPr>
                        <a:t> and </a:t>
                      </a:r>
                      <a:r>
                        <a:rPr lang="es-ES" sz="1600" b="1" u="none" strike="noStrike" dirty="0" err="1">
                          <a:effectLst/>
                        </a:rPr>
                        <a:t>specifications</a:t>
                      </a:r>
                      <a:r>
                        <a:rPr lang="es-ES" sz="1600" b="1" u="none" strike="noStrike" dirty="0">
                          <a:effectLst/>
                        </a:rPr>
                        <a:t> </a:t>
                      </a:r>
                      <a:r>
                        <a:rPr lang="es-ES" sz="1600" b="1" u="none" strike="noStrike" dirty="0" err="1">
                          <a:effectLst/>
                        </a:rPr>
                        <a:t>for</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design</a:t>
                      </a:r>
                      <a:r>
                        <a:rPr lang="es-ES" sz="1600" b="1" u="none" strike="noStrike" dirty="0">
                          <a:effectLst/>
                        </a:rPr>
                        <a:t> of </a:t>
                      </a:r>
                      <a:r>
                        <a:rPr lang="es-ES" sz="1600" b="1" u="none" strike="noStrike" dirty="0" err="1">
                          <a:effectLst/>
                        </a:rPr>
                        <a:t>the</a:t>
                      </a:r>
                      <a:r>
                        <a:rPr lang="es-ES" sz="1600" b="1" u="none" strike="noStrike" dirty="0">
                          <a:effectLst/>
                        </a:rPr>
                        <a:t> EKT </a:t>
                      </a:r>
                      <a:r>
                        <a:rPr lang="es-ES" sz="1600" b="1" u="none" strike="noStrike" dirty="0" err="1">
                          <a:effectLst/>
                        </a:rPr>
                        <a:t>advanced</a:t>
                      </a:r>
                      <a:r>
                        <a:rPr lang="es-ES" sz="1600" b="1" u="none" strike="noStrike" dirty="0">
                          <a:effectLst/>
                        </a:rPr>
                        <a:t> e-</a:t>
                      </a:r>
                      <a:r>
                        <a:rPr lang="es-ES" sz="1600" b="1" u="none" strike="noStrike" dirty="0" err="1">
                          <a:effectLst/>
                        </a:rPr>
                        <a:t>learning</a:t>
                      </a:r>
                      <a:r>
                        <a:rPr lang="es-ES" sz="1600" b="1" u="none" strike="noStrike" dirty="0">
                          <a:effectLst/>
                        </a:rPr>
                        <a:t> </a:t>
                      </a:r>
                      <a:r>
                        <a:rPr lang="es-ES" sz="1600" b="1" u="none" strike="noStrike" dirty="0" err="1">
                          <a:effectLst/>
                        </a:rPr>
                        <a:t>system</a:t>
                      </a:r>
                      <a:r>
                        <a:rPr lang="es-ES" sz="1600" u="none" strike="noStrike" dirty="0">
                          <a:effectLst/>
                        </a:rPr>
                        <a:t> </a:t>
                      </a:r>
                      <a:r>
                        <a:rPr lang="es-ES" sz="1600" u="none" strike="noStrike" dirty="0" err="1">
                          <a:effectLst/>
                        </a:rPr>
                        <a:t>for</a:t>
                      </a:r>
                      <a:r>
                        <a:rPr lang="es-ES" sz="1600" u="none" strike="noStrike" dirty="0">
                          <a:effectLst/>
                        </a:rPr>
                        <a:t> </a:t>
                      </a:r>
                      <a:r>
                        <a:rPr lang="es-ES" sz="1600" u="none" strike="noStrike" dirty="0" err="1">
                          <a:effectLst/>
                        </a:rPr>
                        <a:t>students</a:t>
                      </a:r>
                      <a:r>
                        <a:rPr lang="es-ES" sz="1600" u="none" strike="noStrike" dirty="0">
                          <a:effectLst/>
                        </a:rPr>
                        <a:t> </a:t>
                      </a:r>
                      <a:r>
                        <a:rPr lang="es-ES" sz="1600" u="none" strike="noStrike" dirty="0" err="1">
                          <a:effectLst/>
                        </a:rPr>
                        <a:t>undertaking</a:t>
                      </a:r>
                      <a:r>
                        <a:rPr lang="es-ES" sz="1600" u="none" strike="noStrike" dirty="0">
                          <a:effectLst/>
                        </a:rPr>
                        <a:t> in-</a:t>
                      </a:r>
                      <a:r>
                        <a:rPr lang="es-ES" sz="1600" u="none" strike="noStrike" dirty="0" err="1">
                          <a:effectLst/>
                        </a:rPr>
                        <a:t>school</a:t>
                      </a:r>
                      <a:r>
                        <a:rPr lang="es-ES" sz="1600" u="none" strike="noStrike" dirty="0">
                          <a:effectLst/>
                        </a:rPr>
                        <a:t> </a:t>
                      </a:r>
                      <a:r>
                        <a:rPr lang="es-ES" sz="1600" u="none" strike="noStrike" dirty="0" err="1">
                          <a:effectLst/>
                        </a:rPr>
                        <a:t>teaching</a:t>
                      </a:r>
                      <a:r>
                        <a:rPr lang="es-ES" sz="1600" u="none" strike="noStrike" dirty="0">
                          <a:effectLst/>
                        </a:rPr>
                        <a:t> </a:t>
                      </a:r>
                      <a:r>
                        <a:rPr lang="es-ES" sz="1600" u="none" strike="noStrike" dirty="0" err="1">
                          <a:effectLst/>
                        </a:rPr>
                        <a:t>practice</a:t>
                      </a:r>
                      <a:r>
                        <a:rPr lang="es-ES" sz="1600" u="none" strike="noStrike" dirty="0">
                          <a:effectLst/>
                        </a:rPr>
                        <a:t>.</a:t>
                      </a:r>
                    </a:p>
                    <a:p>
                      <a:pPr marL="285750" indent="-285750" algn="just" fontAlgn="ctr">
                        <a:buFont typeface="Arial" panose="020B0604020202020204" pitchFamily="34" charset="0"/>
                        <a:buChar char="•"/>
                      </a:pPr>
                      <a:endParaRPr lang="es-ES" sz="1600" u="none" strike="noStrike" dirty="0">
                        <a:effectLst/>
                      </a:endParaRPr>
                    </a:p>
                    <a:p>
                      <a:pPr marL="285750" indent="-285750" algn="just" fontAlgn="ctr">
                        <a:buFont typeface="Arial" panose="020B0604020202020204" pitchFamily="34" charset="0"/>
                        <a:buChar char="•"/>
                      </a:pPr>
                      <a:r>
                        <a:rPr lang="es-ES" sz="1600" u="none" strike="noStrike" dirty="0" err="1">
                          <a:effectLst/>
                        </a:rPr>
                        <a:t>Develop</a:t>
                      </a:r>
                      <a:r>
                        <a:rPr lang="es-ES" sz="1600" u="none" strike="noStrike" dirty="0">
                          <a:effectLst/>
                        </a:rPr>
                        <a:t> </a:t>
                      </a:r>
                      <a:r>
                        <a:rPr lang="es-ES" sz="1600" u="none" strike="noStrike" dirty="0" err="1">
                          <a:effectLst/>
                        </a:rPr>
                        <a:t>the</a:t>
                      </a:r>
                      <a:r>
                        <a:rPr lang="es-ES" sz="1600" u="none" strike="noStrike" dirty="0">
                          <a:effectLst/>
                        </a:rPr>
                        <a:t> </a:t>
                      </a:r>
                      <a:r>
                        <a:rPr lang="es-ES" sz="1600" b="1" u="none" strike="noStrike" dirty="0" err="1">
                          <a:effectLst/>
                        </a:rPr>
                        <a:t>Educational</a:t>
                      </a:r>
                      <a:r>
                        <a:rPr lang="es-ES" sz="1600" b="1" u="none" strike="noStrike" dirty="0">
                          <a:effectLst/>
                        </a:rPr>
                        <a:t> and </a:t>
                      </a:r>
                      <a:r>
                        <a:rPr lang="es-ES" sz="1600" b="1" u="none" strike="noStrike" dirty="0" err="1">
                          <a:effectLst/>
                        </a:rPr>
                        <a:t>Technological</a:t>
                      </a:r>
                      <a:r>
                        <a:rPr lang="es-ES" sz="1600" b="1" u="none" strike="noStrike" dirty="0">
                          <a:effectLst/>
                        </a:rPr>
                        <a:t> </a:t>
                      </a:r>
                      <a:r>
                        <a:rPr lang="es-ES" sz="1600" b="1" u="none" strike="noStrike" dirty="0" err="1">
                          <a:effectLst/>
                        </a:rPr>
                        <a:t>framework</a:t>
                      </a:r>
                      <a:r>
                        <a:rPr lang="es-ES" sz="1600" b="1" u="none" strike="noStrike" dirty="0">
                          <a:effectLst/>
                        </a:rPr>
                        <a:t> </a:t>
                      </a:r>
                    </a:p>
                    <a:p>
                      <a:pPr algn="ctr" fontAlgn="ctr"/>
                      <a:endParaRPr lang="es-ES" sz="1400" u="none" strike="noStrike" dirty="0">
                        <a:effectLst/>
                      </a:endParaRPr>
                    </a:p>
                  </a:txBody>
                  <a:tcPr marL="5726" marR="5726" marT="5726" marB="0" anchor="ctr"/>
                </a:tc>
                <a:tc>
                  <a:txBody>
                    <a:bodyPr/>
                    <a:lstStyle/>
                    <a:p>
                      <a:pPr algn="ctr" fontAlgn="ctr"/>
                      <a:r>
                        <a:rPr lang="es-ES" sz="1400" u="none" strike="noStrike">
                          <a:effectLst/>
                        </a:rPr>
                        <a:t>USC</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O.6</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Educational and technological framework for development of professional competences in-school placement</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31/07/2020 </a:t>
                      </a:r>
                    </a:p>
                    <a:p>
                      <a:pPr algn="ctr" fontAlgn="ctr"/>
                      <a:r>
                        <a:rPr lang="es-ES" sz="1400" u="none" strike="noStrike" dirty="0">
                          <a:effectLst/>
                        </a:rPr>
                        <a:t>(Beta </a:t>
                      </a:r>
                      <a:r>
                        <a:rPr lang="es-ES" sz="1400" u="none" strike="noStrike" dirty="0" err="1">
                          <a:effectLst/>
                        </a:rPr>
                        <a:t>version</a:t>
                      </a:r>
                      <a:r>
                        <a:rPr lang="es-ES" sz="1400" u="none" strike="noStrike" dirty="0">
                          <a:effectLst/>
                        </a:rPr>
                        <a:t>) </a:t>
                      </a:r>
                    </a:p>
                    <a:p>
                      <a:pPr algn="ctr" fontAlgn="ctr"/>
                      <a:r>
                        <a:rPr lang="es-ES" sz="1400" u="none" strike="noStrike" dirty="0">
                          <a:effectLst/>
                        </a:rPr>
                        <a:t>&amp; </a:t>
                      </a:r>
                    </a:p>
                    <a:p>
                      <a:pPr algn="ctr" fontAlgn="ctr"/>
                      <a:r>
                        <a:rPr lang="es-ES" sz="1400" u="none" strike="noStrike" dirty="0">
                          <a:effectLst/>
                        </a:rPr>
                        <a:t>15/12/2021 (final </a:t>
                      </a:r>
                      <a:r>
                        <a:rPr lang="es-ES" sz="1400" u="none" strike="noStrike" dirty="0" err="1">
                          <a:effectLst/>
                        </a:rPr>
                        <a:t>version</a:t>
                      </a:r>
                      <a:r>
                        <a:rPr lang="es-ES" sz="1400" u="none" strike="noStrike" dirty="0">
                          <a:effectLst/>
                        </a:rPr>
                        <a:t>)</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solidFill>
                          <a:srgbClr val="FF0000"/>
                        </a:solidFill>
                        <a:effectLst/>
                        <a:latin typeface="Arial" panose="020B0604020202020204" pitchFamily="34" charset="0"/>
                      </a:endParaRPr>
                    </a:p>
                  </a:txBody>
                  <a:tcPr marL="5726" marR="5726" marT="5726" marB="0" anchor="ctr"/>
                </a:tc>
                <a:extLst>
                  <a:ext uri="{0D108BD9-81ED-4DB2-BD59-A6C34878D82A}">
                    <a16:rowId xmlns="" xmlns:a16="http://schemas.microsoft.com/office/drawing/2014/main" val="676575490"/>
                  </a:ext>
                </a:extLst>
              </a:tr>
            </a:tbl>
          </a:graphicData>
        </a:graphic>
      </p:graphicFrame>
    </p:spTree>
    <p:extLst>
      <p:ext uri="{BB962C8B-B14F-4D97-AF65-F5344CB8AC3E}">
        <p14:creationId xmlns:p14="http://schemas.microsoft.com/office/powerpoint/2010/main" val="394438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78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p>
          <a:p>
            <a:r>
              <a:rPr lang="en-US" sz="2400" b="1" dirty="0">
                <a:solidFill>
                  <a:schemeClr val="bg1"/>
                </a:solidFill>
              </a:rPr>
              <a:t>  WP 4:  Develop and advanced e-learning system for in-school placement (CESGA)</a:t>
            </a:r>
          </a:p>
          <a:p>
            <a:r>
              <a:rPr lang="en-US" sz="2400" b="1" dirty="0">
                <a:solidFill>
                  <a:schemeClr val="bg1"/>
                </a:solidFill>
              </a:rPr>
              <a:t>)</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Tabla 2">
            <a:extLst>
              <a:ext uri="{FF2B5EF4-FFF2-40B4-BE49-F238E27FC236}">
                <a16:creationId xmlns="" xmlns:a16="http://schemas.microsoft.com/office/drawing/2014/main" id="{C502A56E-D076-1E43-8A24-BC3A12852D31}"/>
              </a:ext>
            </a:extLst>
          </p:cNvPr>
          <p:cNvGraphicFramePr>
            <a:graphicFrameLocks noGrp="1"/>
          </p:cNvGraphicFramePr>
          <p:nvPr>
            <p:extLst>
              <p:ext uri="{D42A27DB-BD31-4B8C-83A1-F6EECF244321}">
                <p14:modId xmlns:p14="http://schemas.microsoft.com/office/powerpoint/2010/main" val="643657116"/>
              </p:ext>
            </p:extLst>
          </p:nvPr>
        </p:nvGraphicFramePr>
        <p:xfrm>
          <a:off x="169972" y="1745448"/>
          <a:ext cx="8784977" cy="4799908"/>
        </p:xfrm>
        <a:graphic>
          <a:graphicData uri="http://schemas.openxmlformats.org/drawingml/2006/table">
            <a:tbl>
              <a:tblPr>
                <a:tableStyleId>{5C22544A-7EE6-4342-B048-85BDC9FD1C3A}</a:tableStyleId>
              </a:tblPr>
              <a:tblGrid>
                <a:gridCol w="3600400">
                  <a:extLst>
                    <a:ext uri="{9D8B030D-6E8A-4147-A177-3AD203B41FA5}">
                      <a16:colId xmlns="" xmlns:a16="http://schemas.microsoft.com/office/drawing/2014/main" val="893949526"/>
                    </a:ext>
                  </a:extLst>
                </a:gridCol>
                <a:gridCol w="864096">
                  <a:extLst>
                    <a:ext uri="{9D8B030D-6E8A-4147-A177-3AD203B41FA5}">
                      <a16:colId xmlns="" xmlns:a16="http://schemas.microsoft.com/office/drawing/2014/main" val="965126738"/>
                    </a:ext>
                  </a:extLst>
                </a:gridCol>
                <a:gridCol w="648072">
                  <a:extLst>
                    <a:ext uri="{9D8B030D-6E8A-4147-A177-3AD203B41FA5}">
                      <a16:colId xmlns="" xmlns:a16="http://schemas.microsoft.com/office/drawing/2014/main" val="386480420"/>
                    </a:ext>
                  </a:extLst>
                </a:gridCol>
                <a:gridCol w="1512168">
                  <a:extLst>
                    <a:ext uri="{9D8B030D-6E8A-4147-A177-3AD203B41FA5}">
                      <a16:colId xmlns="" xmlns:a16="http://schemas.microsoft.com/office/drawing/2014/main" val="4211938262"/>
                    </a:ext>
                  </a:extLst>
                </a:gridCol>
                <a:gridCol w="1296144">
                  <a:extLst>
                    <a:ext uri="{9D8B030D-6E8A-4147-A177-3AD203B41FA5}">
                      <a16:colId xmlns="" xmlns:a16="http://schemas.microsoft.com/office/drawing/2014/main" val="3100012725"/>
                    </a:ext>
                  </a:extLst>
                </a:gridCol>
                <a:gridCol w="864097">
                  <a:extLst>
                    <a:ext uri="{9D8B030D-6E8A-4147-A177-3AD203B41FA5}">
                      <a16:colId xmlns="" xmlns:a16="http://schemas.microsoft.com/office/drawing/2014/main" val="4060419481"/>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1423719489"/>
                  </a:ext>
                </a:extLst>
              </a:tr>
              <a:tr h="648902">
                <a:tc rowSpan="3">
                  <a:txBody>
                    <a:bodyPr/>
                    <a:lstStyle/>
                    <a:p>
                      <a:pPr marL="285750" indent="-285750" algn="just" fontAlgn="ctr">
                        <a:buFont typeface="Arial" panose="020B0604020202020204" pitchFamily="34" charset="0"/>
                        <a:buChar char="•"/>
                      </a:pPr>
                      <a:r>
                        <a:rPr lang="es-ES" sz="1600" b="1" u="none" strike="noStrike" dirty="0" err="1">
                          <a:effectLst/>
                        </a:rPr>
                        <a:t>Analysis</a:t>
                      </a:r>
                      <a:r>
                        <a:rPr lang="es-ES" sz="1600" b="1" u="none" strike="noStrike" dirty="0">
                          <a:effectLst/>
                        </a:rPr>
                        <a:t> of </a:t>
                      </a:r>
                      <a:r>
                        <a:rPr lang="es-ES" sz="1600" b="1" u="none" strike="noStrike" dirty="0" err="1">
                          <a:effectLst/>
                        </a:rPr>
                        <a:t>implications</a:t>
                      </a:r>
                      <a:r>
                        <a:rPr lang="es-ES" sz="1600" b="1" u="none" strike="noStrike" dirty="0">
                          <a:effectLst/>
                        </a:rPr>
                        <a:t> </a:t>
                      </a:r>
                      <a:r>
                        <a:rPr lang="es-ES" sz="1600" b="1" u="none" strike="noStrike" dirty="0" err="1">
                          <a:effectLst/>
                        </a:rPr>
                        <a:t>from</a:t>
                      </a:r>
                      <a:r>
                        <a:rPr lang="es-ES" sz="1600" b="1" u="none" strike="noStrike" dirty="0">
                          <a:effectLst/>
                        </a:rPr>
                        <a:t> WP3 to WP4: </a:t>
                      </a:r>
                      <a:r>
                        <a:rPr lang="es-ES" sz="1600" b="1" u="none" strike="noStrike" dirty="0" err="1">
                          <a:effectLst/>
                        </a:rPr>
                        <a:t>features</a:t>
                      </a:r>
                      <a:r>
                        <a:rPr lang="es-ES" sz="1600" b="1" u="none" strike="noStrike" dirty="0">
                          <a:effectLst/>
                        </a:rPr>
                        <a:t>, </a:t>
                      </a:r>
                      <a:r>
                        <a:rPr lang="es-ES" sz="1600" b="1" u="none" strike="noStrike" dirty="0" err="1">
                          <a:effectLst/>
                        </a:rPr>
                        <a:t>functionalities</a:t>
                      </a:r>
                      <a:r>
                        <a:rPr lang="es-ES" sz="1600" b="1" u="none" strike="noStrike" dirty="0">
                          <a:effectLst/>
                        </a:rPr>
                        <a:t>, </a:t>
                      </a:r>
                      <a:r>
                        <a:rPr lang="es-ES" sz="1600" b="1" u="none" strike="noStrike" dirty="0" err="1">
                          <a:effectLst/>
                        </a:rPr>
                        <a:t>tools</a:t>
                      </a:r>
                      <a:r>
                        <a:rPr lang="es-ES" sz="1600" b="1" u="none" strike="noStrike" dirty="0">
                          <a:effectLst/>
                        </a:rPr>
                        <a:t> </a:t>
                      </a:r>
                      <a:r>
                        <a:rPr lang="es-ES" sz="1600" b="1" u="none" strike="noStrike" dirty="0" err="1">
                          <a:effectLst/>
                        </a:rPr>
                        <a:t>needed</a:t>
                      </a:r>
                      <a:r>
                        <a:rPr lang="es-ES" sz="1600" b="1" u="none" strike="noStrike" dirty="0">
                          <a:effectLst/>
                        </a:rPr>
                        <a:t>, </a:t>
                      </a:r>
                      <a:r>
                        <a:rPr lang="es-ES" sz="1600" b="1" u="none" strike="noStrike" dirty="0" err="1">
                          <a:effectLst/>
                        </a:rPr>
                        <a:t>tools</a:t>
                      </a:r>
                      <a:r>
                        <a:rPr lang="es-ES" sz="1600" b="1" u="none" strike="noStrike" dirty="0">
                          <a:effectLst/>
                        </a:rPr>
                        <a:t> &amp; </a:t>
                      </a:r>
                      <a:r>
                        <a:rPr lang="es-ES" sz="1600" b="1" u="none" strike="noStrike" dirty="0" err="1">
                          <a:effectLst/>
                        </a:rPr>
                        <a:t>expertise</a:t>
                      </a:r>
                      <a:r>
                        <a:rPr lang="es-ES" sz="1600" b="1" u="none" strike="noStrike" dirty="0">
                          <a:effectLst/>
                        </a:rPr>
                        <a:t> </a:t>
                      </a:r>
                      <a:r>
                        <a:rPr lang="es-ES" sz="1600" b="1" u="none" strike="noStrike" dirty="0" err="1">
                          <a:effectLst/>
                        </a:rPr>
                        <a:t>available</a:t>
                      </a:r>
                      <a:r>
                        <a:rPr lang="es-ES" sz="1600" b="1" u="none" strike="noStrike" dirty="0">
                          <a:effectLst/>
                        </a:rPr>
                        <a:t> in </a:t>
                      </a:r>
                      <a:r>
                        <a:rPr lang="es-ES" sz="1600" b="1" u="none" strike="noStrike" dirty="0" err="1">
                          <a:effectLst/>
                        </a:rPr>
                        <a:t>the</a:t>
                      </a:r>
                      <a:r>
                        <a:rPr lang="es-ES" sz="1600" b="1" u="none" strike="noStrike" dirty="0">
                          <a:effectLst/>
                        </a:rPr>
                        <a:t> </a:t>
                      </a:r>
                      <a:r>
                        <a:rPr lang="es-ES" sz="1600" b="1" u="none" strike="noStrike" dirty="0" err="1">
                          <a:effectLst/>
                        </a:rPr>
                        <a:t>partnership</a:t>
                      </a:r>
                      <a:r>
                        <a:rPr lang="es-ES" sz="1600" b="1" u="none" strike="noStrike" dirty="0">
                          <a:effectLst/>
                        </a:rPr>
                        <a:t>. </a:t>
                      </a:r>
                    </a:p>
                    <a:p>
                      <a:pPr marL="285750" indent="-285750" algn="just" fontAlgn="ctr">
                        <a:buFont typeface="Arial" panose="020B0604020202020204" pitchFamily="34" charset="0"/>
                        <a:buChar char="•"/>
                      </a:pPr>
                      <a:r>
                        <a:rPr lang="es-ES" sz="1600" b="1" u="none" strike="noStrike" dirty="0" err="1">
                          <a:effectLst/>
                        </a:rPr>
                        <a:t>Adjustment</a:t>
                      </a:r>
                      <a:r>
                        <a:rPr lang="es-ES" sz="1600" b="1" u="none" strike="noStrike" dirty="0">
                          <a:effectLst/>
                        </a:rPr>
                        <a:t> of WP4 calendar </a:t>
                      </a:r>
                      <a:r>
                        <a:rPr lang="es-ES" sz="1600" b="1" u="none" strike="noStrike" dirty="0" err="1">
                          <a:effectLst/>
                        </a:rPr>
                        <a:t>for</a:t>
                      </a:r>
                      <a:r>
                        <a:rPr lang="es-ES" sz="1600" b="1" u="none" strike="noStrike" dirty="0">
                          <a:effectLst/>
                        </a:rPr>
                        <a:t> </a:t>
                      </a:r>
                      <a:r>
                        <a:rPr lang="es-ES" sz="1600" b="1" u="none" strike="noStrike" dirty="0" err="1">
                          <a:effectLst/>
                        </a:rPr>
                        <a:t>products</a:t>
                      </a:r>
                      <a:r>
                        <a:rPr lang="es-ES" sz="1600" b="1" u="none" strike="noStrike" dirty="0">
                          <a:effectLst/>
                        </a:rPr>
                        <a:t> </a:t>
                      </a:r>
                      <a:r>
                        <a:rPr lang="es-ES" sz="1600" b="1" u="none" strike="noStrike" dirty="0" err="1">
                          <a:effectLst/>
                        </a:rPr>
                        <a:t>development</a:t>
                      </a:r>
                      <a:r>
                        <a:rPr lang="es-ES" sz="1600" b="1" u="none" strike="noStrike" dirty="0">
                          <a:effectLst/>
                        </a:rPr>
                        <a:t>. </a:t>
                      </a:r>
                    </a:p>
                    <a:p>
                      <a:pPr marL="285750" indent="-285750" algn="just" fontAlgn="ctr">
                        <a:buFont typeface="Arial" panose="020B0604020202020204" pitchFamily="34" charset="0"/>
                        <a:buChar char="•"/>
                      </a:pPr>
                      <a:r>
                        <a:rPr lang="es-ES" sz="1600" b="1" u="none" strike="noStrike" dirty="0" err="1">
                          <a:effectLst/>
                        </a:rPr>
                        <a:t>Exchanging</a:t>
                      </a:r>
                      <a:r>
                        <a:rPr lang="es-ES" sz="1600" b="1" u="none" strike="noStrike" dirty="0">
                          <a:effectLst/>
                        </a:rPr>
                        <a:t> X-API Data. </a:t>
                      </a:r>
                      <a:r>
                        <a:rPr lang="es-ES" sz="1600" b="1" u="none" strike="noStrike" dirty="0" err="1">
                          <a:effectLst/>
                        </a:rPr>
                        <a:t>Guidelines</a:t>
                      </a:r>
                      <a:r>
                        <a:rPr lang="es-ES" sz="1600" b="1" u="none" strike="noStrike" dirty="0">
                          <a:effectLst/>
                        </a:rPr>
                        <a:t> and </a:t>
                      </a:r>
                      <a:r>
                        <a:rPr lang="es-ES" sz="1600" b="1" u="none" strike="noStrike" dirty="0" err="1">
                          <a:effectLst/>
                        </a:rPr>
                        <a:t>integration</a:t>
                      </a:r>
                      <a:r>
                        <a:rPr lang="es-ES" sz="1600" b="1" u="none" strike="noStrike" dirty="0">
                          <a:effectLst/>
                        </a:rPr>
                        <a:t> </a:t>
                      </a:r>
                      <a:r>
                        <a:rPr lang="es-ES" sz="1600" b="1" u="none" strike="noStrike" dirty="0" err="1">
                          <a:effectLst/>
                        </a:rPr>
                        <a:t>Development</a:t>
                      </a:r>
                      <a:r>
                        <a:rPr lang="es-ES" sz="1600" b="1" u="none" strike="noStrike" dirty="0">
                          <a:effectLst/>
                        </a:rPr>
                        <a:t> of </a:t>
                      </a:r>
                      <a:r>
                        <a:rPr lang="es-ES" sz="1600" b="1" u="none" strike="noStrike" dirty="0" err="1">
                          <a:effectLst/>
                        </a:rPr>
                        <a:t>integration</a:t>
                      </a:r>
                      <a:r>
                        <a:rPr lang="es-ES" sz="1600" b="1" u="none" strike="noStrike" dirty="0">
                          <a:effectLst/>
                        </a:rPr>
                        <a:t> in LMS, </a:t>
                      </a:r>
                      <a:r>
                        <a:rPr lang="es-ES" sz="1600" b="1" u="none" strike="noStrike" dirty="0" err="1">
                          <a:effectLst/>
                        </a:rPr>
                        <a:t>eportfolio</a:t>
                      </a:r>
                      <a:r>
                        <a:rPr lang="es-ES" sz="1600" b="1" u="none" strike="noStrike" dirty="0">
                          <a:effectLst/>
                        </a:rPr>
                        <a:t>, etc.  </a:t>
                      </a:r>
                    </a:p>
                    <a:p>
                      <a:pPr marL="285750" indent="-285750" algn="just" fontAlgn="ctr">
                        <a:buFont typeface="Arial" panose="020B0604020202020204" pitchFamily="34" charset="0"/>
                        <a:buChar char="•"/>
                      </a:pPr>
                      <a:r>
                        <a:rPr lang="es-ES" sz="1600" b="1" u="none" strike="noStrike" dirty="0">
                          <a:effectLst/>
                        </a:rPr>
                        <a:t>Big Data / Cloud </a:t>
                      </a:r>
                      <a:r>
                        <a:rPr lang="es-ES" sz="1600" b="1" u="none" strike="noStrike" dirty="0" err="1">
                          <a:effectLst/>
                        </a:rPr>
                        <a:t>Infrastructure</a:t>
                      </a:r>
                      <a:r>
                        <a:rPr lang="es-ES" sz="1600" b="1" u="none" strike="noStrike" dirty="0">
                          <a:effectLst/>
                        </a:rPr>
                        <a:t> </a:t>
                      </a:r>
                      <a:r>
                        <a:rPr lang="es-ES" sz="1600" b="1" u="none" strike="noStrike" dirty="0" err="1">
                          <a:effectLst/>
                        </a:rPr>
                        <a:t>suitability</a:t>
                      </a:r>
                      <a:r>
                        <a:rPr lang="es-ES" sz="1600" b="1" u="none" strike="noStrike" dirty="0">
                          <a:effectLst/>
                        </a:rPr>
                        <a:t> </a:t>
                      </a:r>
                      <a:r>
                        <a:rPr lang="es-ES" sz="1600" b="1" u="none" strike="noStrike" dirty="0" err="1">
                          <a:effectLst/>
                        </a:rPr>
                        <a:t>for</a:t>
                      </a:r>
                      <a:r>
                        <a:rPr lang="es-ES" sz="1600" b="1" u="none" strike="noStrike" dirty="0">
                          <a:effectLst/>
                        </a:rPr>
                        <a:t> </a:t>
                      </a:r>
                      <a:r>
                        <a:rPr lang="es-ES" sz="1600" b="1" u="none" strike="noStrike" dirty="0" err="1">
                          <a:effectLst/>
                        </a:rPr>
                        <a:t>project</a:t>
                      </a:r>
                      <a:r>
                        <a:rPr lang="es-ES" sz="1600" b="1" u="none" strike="noStrike" dirty="0">
                          <a:effectLst/>
                        </a:rPr>
                        <a:t> </a:t>
                      </a:r>
                      <a:r>
                        <a:rPr lang="es-ES" sz="1600" b="1" u="none" strike="noStrike" dirty="0" err="1">
                          <a:effectLst/>
                        </a:rPr>
                        <a:t>development</a:t>
                      </a:r>
                      <a:endParaRPr lang="es-ES" sz="1600" b="1" u="none" strike="noStrike" dirty="0">
                        <a:effectLst/>
                      </a:endParaRPr>
                    </a:p>
                    <a:p>
                      <a:pPr marL="285750" indent="-285750" algn="just" fontAlgn="ctr">
                        <a:buFont typeface="Arial" panose="020B0604020202020204" pitchFamily="34" charset="0"/>
                        <a:buChar char="•"/>
                      </a:pPr>
                      <a:r>
                        <a:rPr lang="es-ES" sz="1600" b="1" u="none" strike="noStrike" dirty="0">
                          <a:effectLst/>
                        </a:rPr>
                        <a:t>Mobile app </a:t>
                      </a:r>
                      <a:r>
                        <a:rPr lang="es-ES" sz="1600" b="1" u="none" strike="noStrike" dirty="0" err="1">
                          <a:effectLst/>
                        </a:rPr>
                        <a:t>development</a:t>
                      </a:r>
                      <a:endParaRPr lang="es-ES" sz="1600" b="1" u="none" strike="noStrike" dirty="0">
                        <a:effectLst/>
                      </a:endParaRPr>
                    </a:p>
                    <a:p>
                      <a:pPr marL="285750" indent="-285750" algn="just" fontAlgn="ctr">
                        <a:buFont typeface="Arial" panose="020B0604020202020204" pitchFamily="34" charset="0"/>
                        <a:buChar char="•"/>
                      </a:pPr>
                      <a:r>
                        <a:rPr lang="es-ES" sz="1600" b="1" u="none" strike="noStrike" dirty="0">
                          <a:effectLst/>
                        </a:rPr>
                        <a:t>Beta </a:t>
                      </a:r>
                      <a:r>
                        <a:rPr lang="es-ES" sz="1600" b="1" u="none" strike="noStrike" dirty="0" err="1">
                          <a:effectLst/>
                        </a:rPr>
                        <a:t>version</a:t>
                      </a:r>
                      <a:r>
                        <a:rPr lang="es-ES" sz="1600" b="1" u="none" strike="noStrike" dirty="0">
                          <a:effectLst/>
                        </a:rPr>
                        <a:t> of e-</a:t>
                      </a:r>
                      <a:r>
                        <a:rPr lang="es-ES" sz="1600" b="1" u="none" strike="noStrike" dirty="0" err="1">
                          <a:effectLst/>
                        </a:rPr>
                        <a:t>learning</a:t>
                      </a:r>
                      <a:r>
                        <a:rPr lang="es-ES" sz="1600" b="1" u="none" strike="noStrike" dirty="0">
                          <a:effectLst/>
                        </a:rPr>
                        <a:t> </a:t>
                      </a:r>
                      <a:r>
                        <a:rPr lang="es-ES" sz="1600" b="1" u="none" strike="noStrike" dirty="0" err="1">
                          <a:effectLst/>
                        </a:rPr>
                        <a:t>system</a:t>
                      </a:r>
                      <a:r>
                        <a:rPr lang="es-ES" sz="1600" b="1" u="none" strike="noStrike" dirty="0">
                          <a:effectLst/>
                        </a:rPr>
                        <a:t>, </a:t>
                      </a:r>
                      <a:r>
                        <a:rPr lang="es-ES" sz="1600" b="1" u="none" strike="noStrike" dirty="0" err="1">
                          <a:effectLst/>
                        </a:rPr>
                        <a:t>including</a:t>
                      </a:r>
                      <a:r>
                        <a:rPr lang="es-ES" sz="1600" b="1" u="none" strike="noStrike" dirty="0">
                          <a:effectLst/>
                        </a:rPr>
                        <a:t> </a:t>
                      </a:r>
                      <a:r>
                        <a:rPr lang="es-ES" sz="1600" b="1" u="none" strike="noStrike" dirty="0" err="1">
                          <a:effectLst/>
                        </a:rPr>
                        <a:t>reporting</a:t>
                      </a:r>
                      <a:r>
                        <a:rPr lang="es-ES" sz="1600" b="1" u="none" strike="noStrike" dirty="0">
                          <a:effectLst/>
                        </a:rPr>
                        <a:t> </a:t>
                      </a:r>
                      <a:r>
                        <a:rPr lang="es-ES" sz="1600" b="1" u="none" strike="noStrike" dirty="0" err="1">
                          <a:effectLst/>
                        </a:rPr>
                        <a:t>dashboard</a:t>
                      </a:r>
                      <a:r>
                        <a:rPr lang="es-ES" sz="1600" b="1" u="none" strike="noStrike" dirty="0">
                          <a:effectLst/>
                        </a:rPr>
                        <a:t> </a:t>
                      </a:r>
                      <a:r>
                        <a:rPr lang="es-ES" sz="1600" b="1" u="none" strike="noStrike" dirty="0" err="1">
                          <a:effectLst/>
                        </a:rPr>
                        <a:t>integration</a:t>
                      </a:r>
                      <a:r>
                        <a:rPr lang="es-ES" sz="1600" b="1" u="none" strike="noStrike" dirty="0">
                          <a:effectLst/>
                        </a:rPr>
                        <a:t>, </a:t>
                      </a:r>
                      <a:r>
                        <a:rPr lang="es-ES" sz="1600" b="1" u="none" strike="noStrike" dirty="0" err="1">
                          <a:effectLst/>
                        </a:rPr>
                        <a:t>communication</a:t>
                      </a:r>
                      <a:r>
                        <a:rPr lang="es-ES" sz="1600" b="1" u="none" strike="noStrike" dirty="0">
                          <a:effectLst/>
                        </a:rPr>
                        <a:t> </a:t>
                      </a:r>
                      <a:r>
                        <a:rPr lang="es-ES" sz="1600" b="1" u="none" strike="noStrike" dirty="0" err="1">
                          <a:effectLst/>
                        </a:rPr>
                        <a:t>between</a:t>
                      </a:r>
                      <a:r>
                        <a:rPr lang="es-ES" sz="1600" b="1" u="none" strike="noStrike" dirty="0">
                          <a:effectLst/>
                        </a:rPr>
                        <a:t> </a:t>
                      </a:r>
                      <a:r>
                        <a:rPr lang="es-ES" sz="1600" b="1" u="none" strike="noStrike" dirty="0" err="1">
                          <a:effectLst/>
                        </a:rPr>
                        <a:t>system</a:t>
                      </a:r>
                      <a:r>
                        <a:rPr lang="es-ES" sz="1600" b="1" u="none" strike="noStrike" dirty="0">
                          <a:effectLst/>
                        </a:rPr>
                        <a:t> </a:t>
                      </a:r>
                      <a:r>
                        <a:rPr lang="es-ES" sz="1600" b="1" u="none" strike="noStrike" dirty="0" err="1">
                          <a:effectLst/>
                        </a:rPr>
                        <a:t>elements</a:t>
                      </a:r>
                      <a:endParaRPr lang="es-ES" sz="1600" b="1" u="none" strike="noStrike" dirty="0">
                        <a:effectLst/>
                      </a:endParaRPr>
                    </a:p>
                    <a:p>
                      <a:pPr marL="285750" indent="-285750" algn="just" fontAlgn="ctr">
                        <a:buFont typeface="Arial" panose="020B0604020202020204" pitchFamily="34" charset="0"/>
                        <a:buChar char="•"/>
                      </a:pPr>
                      <a:r>
                        <a:rPr lang="es-ES" sz="1600" b="1" u="none" strike="noStrike" dirty="0">
                          <a:effectLst/>
                        </a:rPr>
                        <a:t>Final </a:t>
                      </a:r>
                      <a:r>
                        <a:rPr lang="es-ES" sz="1600" b="1" u="none" strike="noStrike" dirty="0" err="1">
                          <a:effectLst/>
                        </a:rPr>
                        <a:t>version</a:t>
                      </a:r>
                      <a:r>
                        <a:rPr lang="es-ES" sz="1600" b="1" u="none" strike="noStrike" dirty="0">
                          <a:effectLst/>
                        </a:rPr>
                        <a:t> of e-</a:t>
                      </a:r>
                      <a:r>
                        <a:rPr lang="es-ES" sz="1600" b="1" u="none" strike="noStrike" dirty="0" err="1">
                          <a:effectLst/>
                        </a:rPr>
                        <a:t>learning</a:t>
                      </a:r>
                      <a:r>
                        <a:rPr lang="es-ES" sz="1600" b="1" u="none" strike="noStrike" dirty="0">
                          <a:effectLst/>
                        </a:rPr>
                        <a:t> </a:t>
                      </a:r>
                      <a:r>
                        <a:rPr lang="es-ES" sz="1600" b="1" u="none" strike="noStrike" dirty="0" err="1">
                          <a:effectLst/>
                        </a:rPr>
                        <a:t>system</a:t>
                      </a:r>
                      <a:r>
                        <a:rPr lang="es-ES" sz="1600" b="1" u="none" strike="noStrike" dirty="0">
                          <a:effectLst/>
                        </a:rPr>
                        <a:t>.</a:t>
                      </a:r>
                      <a:endParaRPr lang="es-ES" sz="1400" u="none" strike="noStrike" dirty="0">
                        <a:effectLst/>
                      </a:endParaRPr>
                    </a:p>
                  </a:txBody>
                  <a:tcPr marL="5726" marR="5726" marT="5726" marB="0" anchor="ctr"/>
                </a:tc>
                <a:tc rowSpan="3">
                  <a:txBody>
                    <a:bodyPr/>
                    <a:lstStyle/>
                    <a:p>
                      <a:pPr algn="ctr" fontAlgn="ctr"/>
                      <a:r>
                        <a:rPr lang="es-ES" sz="1400" u="none" strike="noStrike">
                          <a:effectLst/>
                        </a:rPr>
                        <a:t>CESGA</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O.7</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Technical analysis report: Infratructure definition and guidelines.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15/05/2020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2927804945"/>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O.8</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 Advanced e-learning system for in school placement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30/11/2020 </a:t>
                      </a:r>
                    </a:p>
                    <a:p>
                      <a:pPr algn="ctr" fontAlgn="ctr"/>
                      <a:r>
                        <a:rPr lang="es-ES" sz="1400" u="none" strike="noStrike" dirty="0">
                          <a:effectLst/>
                        </a:rPr>
                        <a:t>(Beta </a:t>
                      </a:r>
                      <a:r>
                        <a:rPr lang="es-ES" sz="1400" u="none" strike="noStrike" dirty="0" err="1">
                          <a:effectLst/>
                        </a:rPr>
                        <a:t>version</a:t>
                      </a:r>
                      <a:r>
                        <a:rPr lang="es-ES" sz="1400" u="none" strike="noStrike" dirty="0">
                          <a:effectLst/>
                        </a:rPr>
                        <a:t>) &amp; 28/02/2022 </a:t>
                      </a:r>
                    </a:p>
                    <a:p>
                      <a:pPr algn="ctr" fontAlgn="ctr"/>
                      <a:r>
                        <a:rPr lang="es-ES" sz="1400" u="none" strike="noStrike" dirty="0">
                          <a:effectLst/>
                        </a:rPr>
                        <a:t>(final </a:t>
                      </a:r>
                      <a:r>
                        <a:rPr lang="es-ES" sz="1400" u="none" strike="noStrike" dirty="0" err="1">
                          <a:effectLst/>
                        </a:rPr>
                        <a:t>version</a:t>
                      </a:r>
                      <a:r>
                        <a:rPr lang="es-ES" sz="1400" u="none" strike="noStrike" dirty="0">
                          <a:effectLst/>
                        </a:rPr>
                        <a:t>)</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 </a:t>
                      </a:r>
                      <a:br>
                        <a:rPr lang="es-ES" sz="1400" u="none" strike="noStrike">
                          <a:effectLst/>
                        </a:rPr>
                      </a:br>
                      <a:r>
                        <a:rPr lang="es-ES" sz="1400" u="none" strike="noStrike">
                          <a:effectLst/>
                        </a:rPr>
                        <a:t>Spanish </a:t>
                      </a:r>
                      <a:br>
                        <a:rPr lang="es-ES" sz="1400" u="none" strike="noStrike">
                          <a:effectLst/>
                        </a:rPr>
                      </a:br>
                      <a:r>
                        <a:rPr lang="es-ES" sz="1400" u="none" strike="noStrike">
                          <a:effectLst/>
                        </a:rPr>
                        <a:t>Portuguese</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2129645364"/>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O.9</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Mobile app </a:t>
                      </a:r>
                      <a:r>
                        <a:rPr lang="es-ES" sz="1400" u="none" strike="noStrike" dirty="0" err="1">
                          <a:effectLst/>
                        </a:rPr>
                        <a:t>development</a:t>
                      </a:r>
                      <a:endParaRPr lang="es-ES" sz="1400" b="0"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30/11/2020 </a:t>
                      </a:r>
                    </a:p>
                    <a:p>
                      <a:pPr algn="ctr" fontAlgn="ctr"/>
                      <a:r>
                        <a:rPr lang="es-ES" sz="1400" u="none" strike="noStrike" dirty="0">
                          <a:effectLst/>
                        </a:rPr>
                        <a:t>(Beta </a:t>
                      </a:r>
                      <a:r>
                        <a:rPr lang="es-ES" sz="1400" u="none" strike="noStrike" dirty="0" err="1">
                          <a:effectLst/>
                        </a:rPr>
                        <a:t>version</a:t>
                      </a:r>
                      <a:r>
                        <a:rPr lang="es-ES" sz="1400" u="none" strike="noStrike" dirty="0">
                          <a:effectLst/>
                        </a:rPr>
                        <a:t>) &amp; 28/02/2022 </a:t>
                      </a:r>
                    </a:p>
                    <a:p>
                      <a:pPr algn="ctr" fontAlgn="ctr"/>
                      <a:r>
                        <a:rPr lang="es-ES" sz="1400" u="none" strike="noStrike" dirty="0">
                          <a:effectLst/>
                        </a:rPr>
                        <a:t>(final </a:t>
                      </a:r>
                      <a:r>
                        <a:rPr lang="es-ES" sz="1400" u="none" strike="noStrike" dirty="0" err="1">
                          <a:effectLst/>
                        </a:rPr>
                        <a:t>version</a:t>
                      </a:r>
                      <a:r>
                        <a:rPr lang="es-ES" sz="1400" u="none" strike="noStrike" dirty="0">
                          <a:effectLst/>
                        </a:rPr>
                        <a:t>)</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 </a:t>
                      </a:r>
                      <a:br>
                        <a:rPr lang="es-ES" sz="1400" u="none" strike="noStrike" dirty="0">
                          <a:effectLst/>
                        </a:rPr>
                      </a:br>
                      <a:r>
                        <a:rPr lang="es-ES" sz="1400" u="none" strike="noStrike" dirty="0" err="1">
                          <a:effectLst/>
                        </a:rPr>
                        <a:t>Spanish</a:t>
                      </a:r>
                      <a:r>
                        <a:rPr lang="es-ES" sz="1400" u="none" strike="noStrike" dirty="0">
                          <a:effectLst/>
                        </a:rPr>
                        <a:t> </a:t>
                      </a:r>
                      <a:br>
                        <a:rPr lang="es-ES" sz="1400" u="none" strike="noStrike" dirty="0">
                          <a:effectLst/>
                        </a:rPr>
                      </a:br>
                      <a:r>
                        <a:rPr lang="es-ES" sz="1400" u="none" strike="noStrike" dirty="0" err="1">
                          <a:effectLst/>
                        </a:rPr>
                        <a:t>Portuguese</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1794726664"/>
                  </a:ext>
                </a:extLst>
              </a:tr>
            </a:tbl>
          </a:graphicData>
        </a:graphic>
      </p:graphicFrame>
    </p:spTree>
    <p:extLst>
      <p:ext uri="{BB962C8B-B14F-4D97-AF65-F5344CB8AC3E}">
        <p14:creationId xmlns:p14="http://schemas.microsoft.com/office/powerpoint/2010/main" val="29852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788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5:  Develop a online course (SPOC) for teachers (School tutors), Students (prospective teachers) and university lecturers (tutors) (PHW)</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Tabla 2">
            <a:extLst>
              <a:ext uri="{FF2B5EF4-FFF2-40B4-BE49-F238E27FC236}">
                <a16:creationId xmlns="" xmlns:a16="http://schemas.microsoft.com/office/drawing/2014/main" id="{6D00AD9F-073F-9A4E-A50C-70A3CAF5BBC5}"/>
              </a:ext>
            </a:extLst>
          </p:cNvPr>
          <p:cNvGraphicFramePr>
            <a:graphicFrameLocks noGrp="1"/>
          </p:cNvGraphicFramePr>
          <p:nvPr>
            <p:extLst>
              <p:ext uri="{D42A27DB-BD31-4B8C-83A1-F6EECF244321}">
                <p14:modId xmlns:p14="http://schemas.microsoft.com/office/powerpoint/2010/main" val="54254322"/>
              </p:ext>
            </p:extLst>
          </p:nvPr>
        </p:nvGraphicFramePr>
        <p:xfrm>
          <a:off x="270473" y="1772816"/>
          <a:ext cx="8574121" cy="4525588"/>
        </p:xfrm>
        <a:graphic>
          <a:graphicData uri="http://schemas.openxmlformats.org/drawingml/2006/table">
            <a:tbl>
              <a:tblPr>
                <a:tableStyleId>{5C22544A-7EE6-4342-B048-85BDC9FD1C3A}</a:tableStyleId>
              </a:tblPr>
              <a:tblGrid>
                <a:gridCol w="3221407">
                  <a:extLst>
                    <a:ext uri="{9D8B030D-6E8A-4147-A177-3AD203B41FA5}">
                      <a16:colId xmlns="" xmlns:a16="http://schemas.microsoft.com/office/drawing/2014/main" val="3534062882"/>
                    </a:ext>
                  </a:extLst>
                </a:gridCol>
                <a:gridCol w="864096">
                  <a:extLst>
                    <a:ext uri="{9D8B030D-6E8A-4147-A177-3AD203B41FA5}">
                      <a16:colId xmlns="" xmlns:a16="http://schemas.microsoft.com/office/drawing/2014/main" val="4231206262"/>
                    </a:ext>
                  </a:extLst>
                </a:gridCol>
                <a:gridCol w="576064">
                  <a:extLst>
                    <a:ext uri="{9D8B030D-6E8A-4147-A177-3AD203B41FA5}">
                      <a16:colId xmlns="" xmlns:a16="http://schemas.microsoft.com/office/drawing/2014/main" val="4082225446"/>
                    </a:ext>
                  </a:extLst>
                </a:gridCol>
                <a:gridCol w="1872208">
                  <a:extLst>
                    <a:ext uri="{9D8B030D-6E8A-4147-A177-3AD203B41FA5}">
                      <a16:colId xmlns="" xmlns:a16="http://schemas.microsoft.com/office/drawing/2014/main" val="846553673"/>
                    </a:ext>
                  </a:extLst>
                </a:gridCol>
                <a:gridCol w="1001518">
                  <a:extLst>
                    <a:ext uri="{9D8B030D-6E8A-4147-A177-3AD203B41FA5}">
                      <a16:colId xmlns="" xmlns:a16="http://schemas.microsoft.com/office/drawing/2014/main" val="3441534528"/>
                    </a:ext>
                  </a:extLst>
                </a:gridCol>
                <a:gridCol w="1038828">
                  <a:extLst>
                    <a:ext uri="{9D8B030D-6E8A-4147-A177-3AD203B41FA5}">
                      <a16:colId xmlns="" xmlns:a16="http://schemas.microsoft.com/office/drawing/2014/main" val="2987845623"/>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457250777"/>
                  </a:ext>
                </a:extLst>
              </a:tr>
              <a:tr h="648902">
                <a:tc rowSpan="3">
                  <a:txBody>
                    <a:bodyPr/>
                    <a:lstStyle/>
                    <a:p>
                      <a:pPr marL="285750" indent="-285750" algn="just" fontAlgn="ctr">
                        <a:spcAft>
                          <a:spcPts val="1200"/>
                        </a:spcAft>
                        <a:buFont typeface="Arial" panose="020B0604020202020204" pitchFamily="34" charset="0"/>
                        <a:buChar char="•"/>
                      </a:pPr>
                      <a:r>
                        <a:rPr lang="es-ES" sz="1600" b="1" u="none" strike="noStrike" dirty="0" err="1">
                          <a:effectLst/>
                        </a:rPr>
                        <a:t>Selection</a:t>
                      </a:r>
                      <a:r>
                        <a:rPr lang="es-ES" sz="1600" b="1" u="none" strike="noStrike" dirty="0">
                          <a:effectLst/>
                        </a:rPr>
                        <a:t>, </a:t>
                      </a:r>
                      <a:r>
                        <a:rPr lang="es-ES" sz="1600" b="1" u="none" strike="noStrike" dirty="0" err="1">
                          <a:effectLst/>
                        </a:rPr>
                        <a:t>update</a:t>
                      </a:r>
                      <a:r>
                        <a:rPr lang="es-ES" sz="1600" b="1" u="none" strike="noStrike" dirty="0">
                          <a:effectLst/>
                        </a:rPr>
                        <a:t> of </a:t>
                      </a:r>
                      <a:r>
                        <a:rPr lang="es-ES" sz="1600" b="1" u="none" strike="noStrike" dirty="0" err="1">
                          <a:effectLst/>
                        </a:rPr>
                        <a:t>the</a:t>
                      </a:r>
                      <a:r>
                        <a:rPr lang="es-ES" sz="1600" b="1" u="none" strike="noStrike" dirty="0">
                          <a:effectLst/>
                        </a:rPr>
                        <a:t> Training </a:t>
                      </a:r>
                      <a:r>
                        <a:rPr lang="es-ES" sz="1600" b="1" u="none" strike="noStrike" dirty="0" err="1">
                          <a:effectLst/>
                        </a:rPr>
                        <a:t>platform</a:t>
                      </a:r>
                      <a:r>
                        <a:rPr lang="es-ES" sz="1600" b="1" u="none" strike="noStrike" dirty="0">
                          <a:effectLst/>
                        </a:rPr>
                        <a:t> to </a:t>
                      </a:r>
                      <a:r>
                        <a:rPr lang="es-ES" sz="1600" b="1" u="none" strike="noStrike" dirty="0" err="1">
                          <a:effectLst/>
                        </a:rPr>
                        <a:t>the</a:t>
                      </a:r>
                      <a:r>
                        <a:rPr lang="es-ES" sz="1600" b="1" u="none" strike="noStrike" dirty="0">
                          <a:effectLst/>
                        </a:rPr>
                        <a:t> </a:t>
                      </a:r>
                      <a:r>
                        <a:rPr lang="es-ES" sz="1600" b="1" u="none" strike="noStrike" dirty="0" err="1">
                          <a:effectLst/>
                        </a:rPr>
                        <a:t>requirements</a:t>
                      </a:r>
                      <a:r>
                        <a:rPr lang="es-ES" sz="1600" b="1" u="none" strike="noStrike" dirty="0">
                          <a:effectLst/>
                        </a:rPr>
                        <a:t> of </a:t>
                      </a:r>
                      <a:r>
                        <a:rPr lang="es-ES" sz="1600" b="1" u="none" strike="noStrike" dirty="0" err="1">
                          <a:effectLst/>
                        </a:rPr>
                        <a:t>the</a:t>
                      </a:r>
                      <a:r>
                        <a:rPr lang="es-ES" sz="1600" b="1" u="none" strike="noStrike" dirty="0">
                          <a:effectLst/>
                        </a:rPr>
                        <a:t> </a:t>
                      </a:r>
                      <a:r>
                        <a:rPr lang="es-ES" sz="1600" b="1" u="none" strike="noStrike" dirty="0" err="1">
                          <a:effectLst/>
                        </a:rPr>
                        <a:t>course</a:t>
                      </a:r>
                      <a:r>
                        <a:rPr lang="es-ES" sz="1600" b="1" u="none" strike="noStrike" dirty="0">
                          <a:effectLst/>
                        </a:rPr>
                        <a:t> and </a:t>
                      </a:r>
                      <a:r>
                        <a:rPr lang="es-ES" sz="1600" b="1" u="none" strike="noStrike" dirty="0" err="1">
                          <a:effectLst/>
                        </a:rPr>
                        <a:t>integration</a:t>
                      </a:r>
                      <a:r>
                        <a:rPr lang="es-ES" sz="1600" b="1" u="none" strike="noStrike" dirty="0">
                          <a:effectLst/>
                        </a:rPr>
                        <a:t> in </a:t>
                      </a:r>
                      <a:r>
                        <a:rPr lang="es-ES" sz="1600" b="1" u="none" strike="noStrike" dirty="0" err="1">
                          <a:effectLst/>
                        </a:rPr>
                        <a:t>the</a:t>
                      </a:r>
                      <a:r>
                        <a:rPr lang="es-ES" sz="1600" b="1" u="none" strike="noStrike" dirty="0">
                          <a:effectLst/>
                        </a:rPr>
                        <a:t> EKT </a:t>
                      </a:r>
                      <a:r>
                        <a:rPr lang="es-ES" sz="1600" b="1" u="none" strike="noStrike" dirty="0" err="1">
                          <a:effectLst/>
                        </a:rPr>
                        <a:t>advanced</a:t>
                      </a:r>
                      <a:r>
                        <a:rPr lang="es-ES" sz="1600" b="1" u="none" strike="noStrike" dirty="0">
                          <a:effectLst/>
                        </a:rPr>
                        <a:t> e-</a:t>
                      </a:r>
                      <a:r>
                        <a:rPr lang="es-ES" sz="1600" b="1" u="none" strike="noStrike" dirty="0" err="1">
                          <a:effectLst/>
                        </a:rPr>
                        <a:t>learning</a:t>
                      </a:r>
                      <a:r>
                        <a:rPr lang="es-ES" sz="1600" b="1" u="none" strike="noStrike" dirty="0">
                          <a:effectLst/>
                        </a:rPr>
                        <a:t> </a:t>
                      </a:r>
                      <a:r>
                        <a:rPr lang="es-ES" sz="1600" b="1" u="none" strike="noStrike" dirty="0" err="1">
                          <a:effectLst/>
                        </a:rPr>
                        <a:t>system</a:t>
                      </a:r>
                      <a:r>
                        <a:rPr lang="es-ES" sz="1600" b="1" u="none" strike="noStrike" dirty="0">
                          <a:effectLst/>
                        </a:rPr>
                        <a:t> </a:t>
                      </a:r>
                      <a:r>
                        <a:rPr lang="es-ES" sz="1600" b="1" u="none" strike="noStrike" dirty="0" err="1">
                          <a:effectLst/>
                        </a:rPr>
                        <a:t>for</a:t>
                      </a:r>
                      <a:r>
                        <a:rPr lang="es-ES" sz="1600" b="1" u="none" strike="noStrike" dirty="0">
                          <a:effectLst/>
                        </a:rPr>
                        <a:t> in-</a:t>
                      </a:r>
                      <a:r>
                        <a:rPr lang="es-ES" sz="1600" b="1" u="none" strike="noStrike" dirty="0" err="1">
                          <a:effectLst/>
                        </a:rPr>
                        <a:t>school</a:t>
                      </a:r>
                      <a:r>
                        <a:rPr lang="es-ES" sz="1600" b="1" u="none" strike="noStrike" dirty="0">
                          <a:effectLst/>
                        </a:rPr>
                        <a:t> </a:t>
                      </a:r>
                      <a:r>
                        <a:rPr lang="es-ES" sz="1600" b="1" u="none" strike="noStrike" dirty="0" err="1">
                          <a:effectLst/>
                        </a:rPr>
                        <a:t>teaching</a:t>
                      </a:r>
                      <a:r>
                        <a:rPr lang="es-ES" sz="1600" b="1" u="none" strike="noStrike" dirty="0">
                          <a:effectLst/>
                        </a:rPr>
                        <a:t> </a:t>
                      </a:r>
                      <a:r>
                        <a:rPr lang="es-ES" sz="1600" b="1" u="none" strike="noStrike" dirty="0" err="1">
                          <a:effectLst/>
                        </a:rPr>
                        <a:t>practice</a:t>
                      </a:r>
                      <a:r>
                        <a:rPr lang="es-ES" sz="1600" b="1" u="none" strike="noStrike" dirty="0">
                          <a:effectLst/>
                        </a:rPr>
                        <a:t>.</a:t>
                      </a:r>
                    </a:p>
                    <a:p>
                      <a:pPr marL="285750" indent="-285750" algn="just" fontAlgn="ctr">
                        <a:spcAft>
                          <a:spcPts val="1200"/>
                        </a:spcAft>
                        <a:buFont typeface="Arial" panose="020B0604020202020204" pitchFamily="34" charset="0"/>
                        <a:buChar char="•"/>
                      </a:pPr>
                      <a:r>
                        <a:rPr lang="es-ES" sz="1600" b="1" u="none" strike="noStrike" dirty="0" err="1">
                          <a:effectLst/>
                        </a:rPr>
                        <a:t>Design</a:t>
                      </a:r>
                      <a:r>
                        <a:rPr lang="es-ES" sz="1600" b="1" u="none" strike="noStrike" dirty="0">
                          <a:effectLst/>
                        </a:rPr>
                        <a:t> of </a:t>
                      </a:r>
                      <a:r>
                        <a:rPr lang="es-ES" sz="1600" b="1" u="none" strike="noStrike" dirty="0" err="1">
                          <a:effectLst/>
                        </a:rPr>
                        <a:t>the</a:t>
                      </a:r>
                      <a:r>
                        <a:rPr lang="es-ES" sz="1600" b="1" u="none" strike="noStrike" dirty="0">
                          <a:effectLst/>
                        </a:rPr>
                        <a:t> training </a:t>
                      </a:r>
                      <a:r>
                        <a:rPr lang="es-ES" sz="1600" b="1" u="none" strike="noStrike" dirty="0" err="1">
                          <a:effectLst/>
                        </a:rPr>
                        <a:t>proposal</a:t>
                      </a:r>
                      <a:r>
                        <a:rPr lang="es-ES" sz="1600" b="1" u="none" strike="noStrike" dirty="0">
                          <a:effectLst/>
                        </a:rPr>
                        <a:t>: </a:t>
                      </a:r>
                      <a:r>
                        <a:rPr lang="es-ES" sz="1600" b="1" u="none" strike="noStrike" dirty="0" err="1">
                          <a:effectLst/>
                        </a:rPr>
                        <a:t>contents</a:t>
                      </a:r>
                      <a:r>
                        <a:rPr lang="es-ES" sz="1600" b="1" u="none" strike="noStrike" dirty="0">
                          <a:effectLst/>
                        </a:rPr>
                        <a:t>, </a:t>
                      </a:r>
                      <a:r>
                        <a:rPr lang="es-ES" sz="1600" b="1" u="none" strike="noStrike" dirty="0" err="1">
                          <a:effectLst/>
                        </a:rPr>
                        <a:t>methodology</a:t>
                      </a:r>
                      <a:r>
                        <a:rPr lang="es-ES" sz="1600" b="1" u="none" strike="noStrike" dirty="0">
                          <a:effectLst/>
                        </a:rPr>
                        <a:t>, </a:t>
                      </a:r>
                      <a:r>
                        <a:rPr lang="es-ES" sz="1600" b="1" u="none" strike="noStrike" dirty="0" err="1">
                          <a:effectLst/>
                        </a:rPr>
                        <a:t>learning</a:t>
                      </a:r>
                      <a:r>
                        <a:rPr lang="es-ES" sz="1600" b="1" u="none" strike="noStrike" dirty="0">
                          <a:effectLst/>
                        </a:rPr>
                        <a:t> </a:t>
                      </a:r>
                      <a:r>
                        <a:rPr lang="es-ES" sz="1600" b="1" u="none" strike="noStrike" dirty="0" err="1">
                          <a:effectLst/>
                        </a:rPr>
                        <a:t>activities</a:t>
                      </a:r>
                      <a:r>
                        <a:rPr lang="es-ES" sz="1600" b="1" u="none" strike="noStrike" dirty="0">
                          <a:effectLst/>
                        </a:rPr>
                        <a:t> and </a:t>
                      </a:r>
                      <a:r>
                        <a:rPr lang="es-ES" sz="1600" b="1" u="none" strike="noStrike" dirty="0" err="1">
                          <a:effectLst/>
                        </a:rPr>
                        <a:t>evaluation</a:t>
                      </a:r>
                      <a:r>
                        <a:rPr lang="es-ES" sz="1600" b="1" u="none" strike="noStrike" dirty="0">
                          <a:effectLst/>
                        </a:rPr>
                        <a:t> </a:t>
                      </a:r>
                      <a:r>
                        <a:rPr lang="es-ES" sz="1600" b="1" u="none" strike="noStrike" dirty="0" err="1">
                          <a:effectLst/>
                        </a:rPr>
                        <a:t>proposal</a:t>
                      </a:r>
                      <a:endParaRPr lang="es-ES" sz="1600" b="1" u="none" strike="noStrike" dirty="0">
                        <a:effectLst/>
                      </a:endParaRPr>
                    </a:p>
                    <a:p>
                      <a:pPr marL="285750" indent="-285750" algn="just" fontAlgn="ctr">
                        <a:spcAft>
                          <a:spcPts val="1200"/>
                        </a:spcAft>
                        <a:buFont typeface="Arial" panose="020B0604020202020204" pitchFamily="34" charset="0"/>
                        <a:buChar char="•"/>
                      </a:pPr>
                      <a:r>
                        <a:rPr lang="es-ES" sz="1600" b="1" u="none" strike="noStrike" dirty="0" err="1">
                          <a:effectLst/>
                        </a:rPr>
                        <a:t>Design</a:t>
                      </a:r>
                      <a:r>
                        <a:rPr lang="es-ES" sz="1600" b="1" u="none" strike="noStrike" dirty="0">
                          <a:effectLst/>
                        </a:rPr>
                        <a:t> of digital </a:t>
                      </a:r>
                      <a:r>
                        <a:rPr lang="es-ES" sz="1600" b="1" u="none" strike="noStrike" dirty="0" err="1">
                          <a:effectLst/>
                        </a:rPr>
                        <a:t>content</a:t>
                      </a:r>
                      <a:r>
                        <a:rPr lang="es-ES" sz="1600" b="1" u="none" strike="noStrike" dirty="0">
                          <a:effectLst/>
                        </a:rPr>
                        <a:t> and </a:t>
                      </a:r>
                      <a:r>
                        <a:rPr lang="es-ES" sz="1600" b="1" u="none" strike="noStrike" dirty="0" err="1">
                          <a:effectLst/>
                        </a:rPr>
                        <a:t>implementation</a:t>
                      </a:r>
                      <a:r>
                        <a:rPr lang="es-ES" sz="1600" b="1" u="none" strike="noStrike" dirty="0">
                          <a:effectLst/>
                        </a:rPr>
                        <a:t> of </a:t>
                      </a:r>
                      <a:r>
                        <a:rPr lang="es-ES" sz="1600" b="1" u="none" strike="noStrike" dirty="0" err="1">
                          <a:effectLst/>
                        </a:rPr>
                        <a:t>the</a:t>
                      </a:r>
                      <a:r>
                        <a:rPr lang="es-ES" sz="1600" b="1" u="none" strike="noStrike" dirty="0">
                          <a:effectLst/>
                        </a:rPr>
                        <a:t> Training </a:t>
                      </a:r>
                      <a:r>
                        <a:rPr lang="es-ES" sz="1600" b="1" u="none" strike="noStrike" dirty="0" err="1">
                          <a:effectLst/>
                        </a:rPr>
                        <a:t>platform</a:t>
                      </a:r>
                      <a:r>
                        <a:rPr lang="es-ES" sz="1600" b="1" u="none" strike="noStrike" dirty="0">
                          <a:effectLst/>
                        </a:rPr>
                        <a:t>.</a:t>
                      </a:r>
                    </a:p>
                    <a:p>
                      <a:pPr marL="285750" indent="-285750" algn="just" fontAlgn="ctr">
                        <a:spcAft>
                          <a:spcPts val="1200"/>
                        </a:spcAft>
                        <a:buFont typeface="Arial" panose="020B0604020202020204" pitchFamily="34" charset="0"/>
                        <a:buChar char="•"/>
                      </a:pPr>
                      <a:r>
                        <a:rPr lang="es-ES" sz="1600" b="1" u="none" strike="noStrike" dirty="0" err="1">
                          <a:effectLst/>
                        </a:rPr>
                        <a:t>Development</a:t>
                      </a:r>
                      <a:r>
                        <a:rPr lang="es-ES" sz="1600" b="1" u="none" strike="noStrike" dirty="0">
                          <a:effectLst/>
                        </a:rPr>
                        <a:t> of SPOC </a:t>
                      </a:r>
                      <a:r>
                        <a:rPr lang="es-ES" sz="1600" b="1" u="none" strike="noStrike" dirty="0" err="1">
                          <a:effectLst/>
                        </a:rPr>
                        <a:t>for</a:t>
                      </a:r>
                      <a:r>
                        <a:rPr lang="es-ES" sz="1600" b="1" u="none" strike="noStrike" dirty="0">
                          <a:effectLst/>
                        </a:rPr>
                        <a:t> </a:t>
                      </a:r>
                      <a:r>
                        <a:rPr lang="es-ES" sz="1600" b="1" u="none" strike="noStrike" dirty="0" err="1">
                          <a:effectLst/>
                        </a:rPr>
                        <a:t>school</a:t>
                      </a:r>
                      <a:r>
                        <a:rPr lang="es-ES" sz="1600" b="1" u="none" strike="noStrike" dirty="0">
                          <a:effectLst/>
                        </a:rPr>
                        <a:t> </a:t>
                      </a:r>
                      <a:r>
                        <a:rPr lang="es-ES" sz="1600" b="1" u="none" strike="noStrike" dirty="0" err="1">
                          <a:effectLst/>
                        </a:rPr>
                        <a:t>teachers</a:t>
                      </a:r>
                      <a:r>
                        <a:rPr lang="es-ES" sz="1600" b="1" u="none" strike="noStrike" dirty="0">
                          <a:effectLst/>
                        </a:rPr>
                        <a:t>, </a:t>
                      </a:r>
                      <a:r>
                        <a:rPr lang="es-ES" sz="1600" b="1" u="none" strike="noStrike" dirty="0" err="1">
                          <a:effectLst/>
                        </a:rPr>
                        <a:t>Students</a:t>
                      </a:r>
                      <a:r>
                        <a:rPr lang="es-ES" sz="1600" b="1" u="none" strike="noStrike" dirty="0">
                          <a:effectLst/>
                        </a:rPr>
                        <a:t> to be </a:t>
                      </a:r>
                      <a:r>
                        <a:rPr lang="es-ES" sz="1600" b="1" u="none" strike="noStrike" dirty="0" err="1">
                          <a:effectLst/>
                        </a:rPr>
                        <a:t>teachers</a:t>
                      </a:r>
                      <a:r>
                        <a:rPr lang="es-ES" sz="1600" b="1" u="none" strike="noStrike" dirty="0">
                          <a:effectLst/>
                        </a:rPr>
                        <a:t> and </a:t>
                      </a:r>
                      <a:r>
                        <a:rPr lang="es-ES" sz="1600" b="1" u="none" strike="noStrike" dirty="0" err="1">
                          <a:effectLst/>
                        </a:rPr>
                        <a:t>university</a:t>
                      </a:r>
                      <a:r>
                        <a:rPr lang="es-ES" sz="1600" b="1" u="none" strike="noStrike" dirty="0">
                          <a:effectLst/>
                        </a:rPr>
                        <a:t> </a:t>
                      </a:r>
                      <a:r>
                        <a:rPr lang="es-ES" sz="1600" b="1" u="none" strike="noStrike" dirty="0" err="1">
                          <a:effectLst/>
                        </a:rPr>
                        <a:t>lecturers</a:t>
                      </a:r>
                      <a:endParaRPr lang="es-ES" sz="1400" u="none" strike="noStrike" dirty="0">
                        <a:effectLst/>
                      </a:endParaRPr>
                    </a:p>
                  </a:txBody>
                  <a:tcPr marL="5726" marR="5726" marT="5726" marB="0" anchor="ctr"/>
                </a:tc>
                <a:tc rowSpan="3">
                  <a:txBody>
                    <a:bodyPr/>
                    <a:lstStyle/>
                    <a:p>
                      <a:pPr algn="ctr" fontAlgn="ctr"/>
                      <a:r>
                        <a:rPr lang="es-ES" sz="1400" u="none" strike="noStrike">
                          <a:effectLst/>
                        </a:rPr>
                        <a:t>PHW</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O.10</a:t>
                      </a:r>
                      <a:endParaRPr lang="es-ES" sz="1400" b="1"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 Training platform for delivery SPOC</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30/09/2020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 </a:t>
                      </a:r>
                      <a:br>
                        <a:rPr lang="es-ES" sz="1400" u="none" strike="noStrike">
                          <a:effectLst/>
                        </a:rPr>
                      </a:br>
                      <a:r>
                        <a:rPr lang="es-ES" sz="1400" u="none" strike="noStrike">
                          <a:effectLst/>
                        </a:rPr>
                        <a:t>Spanish </a:t>
                      </a:r>
                      <a:br>
                        <a:rPr lang="es-ES" sz="1400" u="none" strike="noStrike">
                          <a:effectLst/>
                        </a:rPr>
                      </a:br>
                      <a:r>
                        <a:rPr lang="es-ES" sz="1400" u="none" strike="noStrike">
                          <a:effectLst/>
                        </a:rPr>
                        <a:t>Portuguese</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1641184603"/>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a:effectLst/>
                        </a:rPr>
                        <a:t>O.11</a:t>
                      </a:r>
                      <a:endParaRPr lang="es-ES" sz="1400" b="1"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Training contents for school tutor, university tutor and student (prospective teacher).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30/09/2020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 </a:t>
                      </a:r>
                      <a:br>
                        <a:rPr lang="es-ES" sz="1400" u="none" strike="noStrike" dirty="0">
                          <a:effectLst/>
                        </a:rPr>
                      </a:br>
                      <a:r>
                        <a:rPr lang="es-ES" sz="1400" u="none" strike="noStrike" dirty="0" err="1">
                          <a:effectLst/>
                        </a:rPr>
                        <a:t>Spanish</a:t>
                      </a:r>
                      <a:r>
                        <a:rPr lang="es-ES" sz="1400" u="none" strike="noStrike" dirty="0">
                          <a:effectLst/>
                        </a:rPr>
                        <a:t> </a:t>
                      </a:r>
                      <a:br>
                        <a:rPr lang="es-ES" sz="1400" u="none" strike="noStrike" dirty="0">
                          <a:effectLst/>
                        </a:rPr>
                      </a:br>
                      <a:r>
                        <a:rPr lang="es-ES" sz="1400" u="none" strike="noStrike" dirty="0" err="1">
                          <a:effectLst/>
                        </a:rPr>
                        <a:t>Portuguese</a:t>
                      </a:r>
                      <a:r>
                        <a:rPr lang="es-ES" sz="1400" u="none" strike="noStrike" dirty="0">
                          <a:effectLst/>
                        </a:rPr>
                        <a:t> German</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1554398503"/>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O.12</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Development of training of school tutors, university tutors, and student prospective teachers)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31/10/2020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 </a:t>
                      </a:r>
                      <a:br>
                        <a:rPr lang="es-ES" sz="1400" u="none" strike="noStrike" dirty="0">
                          <a:effectLst/>
                        </a:rPr>
                      </a:br>
                      <a:r>
                        <a:rPr lang="es-ES" sz="1400" u="none" strike="noStrike" dirty="0" err="1">
                          <a:effectLst/>
                        </a:rPr>
                        <a:t>Spanish</a:t>
                      </a:r>
                      <a:r>
                        <a:rPr lang="es-ES" sz="1400" u="none" strike="noStrike" dirty="0">
                          <a:effectLst/>
                        </a:rPr>
                        <a:t> </a:t>
                      </a:r>
                      <a:br>
                        <a:rPr lang="es-ES" sz="1400" u="none" strike="noStrike" dirty="0">
                          <a:effectLst/>
                        </a:rPr>
                      </a:br>
                      <a:r>
                        <a:rPr lang="es-ES" sz="1400" u="none" strike="noStrike" dirty="0" err="1">
                          <a:effectLst/>
                        </a:rPr>
                        <a:t>Portuguese</a:t>
                      </a:r>
                      <a:r>
                        <a:rPr lang="es-ES" sz="1400" u="none" strike="noStrike" dirty="0">
                          <a:effectLst/>
                        </a:rPr>
                        <a:t> German</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280496472"/>
                  </a:ext>
                </a:extLst>
              </a:tr>
            </a:tbl>
          </a:graphicData>
        </a:graphic>
      </p:graphicFrame>
    </p:spTree>
    <p:extLst>
      <p:ext uri="{BB962C8B-B14F-4D97-AF65-F5344CB8AC3E}">
        <p14:creationId xmlns:p14="http://schemas.microsoft.com/office/powerpoint/2010/main" val="421789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6:  Pilot Study (H2 Learning LTD) </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Tabla 2">
            <a:extLst>
              <a:ext uri="{FF2B5EF4-FFF2-40B4-BE49-F238E27FC236}">
                <a16:creationId xmlns="" xmlns:a16="http://schemas.microsoft.com/office/drawing/2014/main" id="{E8D586B0-DE59-B340-BE2D-24DC879E41A1}"/>
              </a:ext>
            </a:extLst>
          </p:cNvPr>
          <p:cNvGraphicFramePr>
            <a:graphicFrameLocks noGrp="1"/>
          </p:cNvGraphicFramePr>
          <p:nvPr>
            <p:extLst>
              <p:ext uri="{D42A27DB-BD31-4B8C-83A1-F6EECF244321}">
                <p14:modId xmlns:p14="http://schemas.microsoft.com/office/powerpoint/2010/main" val="240582772"/>
              </p:ext>
            </p:extLst>
          </p:nvPr>
        </p:nvGraphicFramePr>
        <p:xfrm>
          <a:off x="318354" y="1409843"/>
          <a:ext cx="8507290" cy="5032700"/>
        </p:xfrm>
        <a:graphic>
          <a:graphicData uri="http://schemas.openxmlformats.org/drawingml/2006/table">
            <a:tbl>
              <a:tblPr>
                <a:tableStyleId>{5C22544A-7EE6-4342-B048-85BDC9FD1C3A}</a:tableStyleId>
              </a:tblPr>
              <a:tblGrid>
                <a:gridCol w="3605574">
                  <a:extLst>
                    <a:ext uri="{9D8B030D-6E8A-4147-A177-3AD203B41FA5}">
                      <a16:colId xmlns="" xmlns:a16="http://schemas.microsoft.com/office/drawing/2014/main" val="1588626751"/>
                    </a:ext>
                  </a:extLst>
                </a:gridCol>
                <a:gridCol w="936104">
                  <a:extLst>
                    <a:ext uri="{9D8B030D-6E8A-4147-A177-3AD203B41FA5}">
                      <a16:colId xmlns="" xmlns:a16="http://schemas.microsoft.com/office/drawing/2014/main" val="2229789128"/>
                    </a:ext>
                  </a:extLst>
                </a:gridCol>
                <a:gridCol w="792088">
                  <a:extLst>
                    <a:ext uri="{9D8B030D-6E8A-4147-A177-3AD203B41FA5}">
                      <a16:colId xmlns="" xmlns:a16="http://schemas.microsoft.com/office/drawing/2014/main" val="3584302716"/>
                    </a:ext>
                  </a:extLst>
                </a:gridCol>
                <a:gridCol w="1080120">
                  <a:extLst>
                    <a:ext uri="{9D8B030D-6E8A-4147-A177-3AD203B41FA5}">
                      <a16:colId xmlns="" xmlns:a16="http://schemas.microsoft.com/office/drawing/2014/main" val="1029237962"/>
                    </a:ext>
                  </a:extLst>
                </a:gridCol>
                <a:gridCol w="1157300">
                  <a:extLst>
                    <a:ext uri="{9D8B030D-6E8A-4147-A177-3AD203B41FA5}">
                      <a16:colId xmlns="" xmlns:a16="http://schemas.microsoft.com/office/drawing/2014/main" val="3949055469"/>
                    </a:ext>
                  </a:extLst>
                </a:gridCol>
                <a:gridCol w="936104">
                  <a:extLst>
                    <a:ext uri="{9D8B030D-6E8A-4147-A177-3AD203B41FA5}">
                      <a16:colId xmlns="" xmlns:a16="http://schemas.microsoft.com/office/drawing/2014/main" val="465079280"/>
                    </a:ext>
                  </a:extLst>
                </a:gridCol>
              </a:tblGrid>
              <a:tr h="576894">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809140354"/>
                  </a:ext>
                </a:extLst>
              </a:tr>
              <a:tr h="648902">
                <a:tc rowSpan="2">
                  <a:txBody>
                    <a:bodyPr/>
                    <a:lstStyle/>
                    <a:p>
                      <a:pPr marL="285750" indent="-285750" algn="just" fontAlgn="ctr">
                        <a:spcAft>
                          <a:spcPts val="600"/>
                        </a:spcAft>
                        <a:buFont typeface="Arial" panose="020B0604020202020204" pitchFamily="34" charset="0"/>
                        <a:buChar char="•"/>
                      </a:pPr>
                      <a:r>
                        <a:rPr lang="es-ES" sz="1600" b="1" u="none" strike="noStrike" dirty="0" err="1">
                          <a:effectLst/>
                        </a:rPr>
                        <a:t>Defining</a:t>
                      </a:r>
                      <a:r>
                        <a:rPr lang="es-ES" sz="1600" b="1" u="none" strike="noStrike" dirty="0">
                          <a:effectLst/>
                        </a:rPr>
                        <a:t>, </a:t>
                      </a:r>
                      <a:r>
                        <a:rPr lang="es-ES" sz="1600" b="1" u="none" strike="noStrike" dirty="0" err="1">
                          <a:effectLst/>
                        </a:rPr>
                        <a:t>carrying</a:t>
                      </a:r>
                      <a:r>
                        <a:rPr lang="es-ES" sz="1600" b="1" u="none" strike="noStrike" dirty="0">
                          <a:effectLst/>
                        </a:rPr>
                        <a:t> and </a:t>
                      </a:r>
                      <a:r>
                        <a:rPr lang="es-ES" sz="1600" b="1" u="none" strike="noStrike" dirty="0" err="1">
                          <a:effectLst/>
                        </a:rPr>
                        <a:t>implement</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piloting</a:t>
                      </a:r>
                      <a:endParaRPr lang="es-ES" sz="1600" b="1" u="none" strike="noStrike" dirty="0">
                        <a:effectLst/>
                      </a:endParaRPr>
                    </a:p>
                    <a:p>
                      <a:pPr marL="285750" indent="-285750" algn="just" fontAlgn="ctr">
                        <a:spcAft>
                          <a:spcPts val="600"/>
                        </a:spcAft>
                        <a:buFont typeface="Arial" panose="020B0604020202020204" pitchFamily="34" charset="0"/>
                        <a:buChar char="•"/>
                      </a:pPr>
                      <a:r>
                        <a:rPr lang="es-ES" sz="1600" b="1" u="none" strike="noStrike" dirty="0" err="1">
                          <a:effectLst/>
                        </a:rPr>
                        <a:t>Agreement</a:t>
                      </a:r>
                      <a:r>
                        <a:rPr lang="es-ES" sz="1600" b="1" u="none" strike="noStrike" dirty="0">
                          <a:effectLst/>
                        </a:rPr>
                        <a:t> </a:t>
                      </a:r>
                      <a:r>
                        <a:rPr lang="es-ES" sz="1600" b="1" u="none" strike="noStrike" dirty="0" err="1">
                          <a:effectLst/>
                        </a:rPr>
                        <a:t>on</a:t>
                      </a:r>
                      <a:r>
                        <a:rPr lang="es-ES" sz="1600" b="1" u="none" strike="noStrike" dirty="0">
                          <a:effectLst/>
                        </a:rPr>
                        <a:t> </a:t>
                      </a:r>
                      <a:r>
                        <a:rPr lang="es-ES" sz="1600" b="1" u="none" strike="noStrike" dirty="0" err="1">
                          <a:effectLst/>
                        </a:rPr>
                        <a:t>resources</a:t>
                      </a:r>
                      <a:r>
                        <a:rPr lang="es-ES" sz="1600" b="1" u="none" strike="noStrike" dirty="0">
                          <a:effectLst/>
                        </a:rPr>
                        <a:t>, </a:t>
                      </a:r>
                      <a:r>
                        <a:rPr lang="es-ES" sz="1600" b="1" u="none" strike="noStrike" dirty="0" err="1">
                          <a:effectLst/>
                        </a:rPr>
                        <a:t>methodology</a:t>
                      </a:r>
                      <a:r>
                        <a:rPr lang="es-ES" sz="1600" b="1" u="none" strike="noStrike" dirty="0">
                          <a:effectLst/>
                        </a:rPr>
                        <a:t> and </a:t>
                      </a:r>
                      <a:r>
                        <a:rPr lang="es-ES" sz="1600" b="1" u="none" strike="noStrike" dirty="0" err="1">
                          <a:effectLst/>
                        </a:rPr>
                        <a:t>organizational</a:t>
                      </a:r>
                      <a:r>
                        <a:rPr lang="es-ES" sz="1600" b="1" u="none" strike="noStrike" dirty="0">
                          <a:effectLst/>
                        </a:rPr>
                        <a:t> </a:t>
                      </a:r>
                      <a:r>
                        <a:rPr lang="es-ES" sz="1600" b="1" u="none" strike="noStrike" dirty="0" err="1">
                          <a:effectLst/>
                        </a:rPr>
                        <a:t>issues</a:t>
                      </a:r>
                      <a:endParaRPr lang="es-ES" sz="1600" b="1" u="none" strike="noStrike" dirty="0">
                        <a:effectLst/>
                      </a:endParaRPr>
                    </a:p>
                    <a:p>
                      <a:pPr marL="285750" indent="-285750" algn="just" fontAlgn="ctr">
                        <a:spcAft>
                          <a:spcPts val="600"/>
                        </a:spcAft>
                        <a:buFont typeface="Arial" panose="020B0604020202020204" pitchFamily="34" charset="0"/>
                        <a:buChar char="•"/>
                      </a:pPr>
                      <a:r>
                        <a:rPr lang="es-ES" sz="1600" b="1" u="none" strike="noStrike" dirty="0" err="1">
                          <a:effectLst/>
                        </a:rPr>
                        <a:t>Pilot</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methodological</a:t>
                      </a:r>
                      <a:r>
                        <a:rPr lang="es-ES" sz="1600" b="1" u="none" strike="noStrike" dirty="0">
                          <a:effectLst/>
                        </a:rPr>
                        <a:t> </a:t>
                      </a:r>
                      <a:r>
                        <a:rPr lang="es-ES" sz="1600" b="1" u="none" strike="noStrike" dirty="0" err="1">
                          <a:effectLst/>
                        </a:rPr>
                        <a:t>proposal</a:t>
                      </a:r>
                      <a:r>
                        <a:rPr lang="es-ES" sz="1600" b="1" u="none" strike="noStrike" dirty="0">
                          <a:effectLst/>
                        </a:rPr>
                        <a:t> </a:t>
                      </a:r>
                      <a:r>
                        <a:rPr lang="es-ES" sz="1600" b="1" u="none" strike="noStrike" dirty="0" err="1">
                          <a:effectLst/>
                        </a:rPr>
                        <a:t>for</a:t>
                      </a:r>
                      <a:r>
                        <a:rPr lang="es-ES" sz="1600" b="1" u="none" strike="noStrike" dirty="0">
                          <a:effectLst/>
                        </a:rPr>
                        <a:t> </a:t>
                      </a:r>
                      <a:r>
                        <a:rPr lang="es-ES" sz="1600" b="1" u="none" strike="noStrike" dirty="0" err="1">
                          <a:effectLst/>
                        </a:rPr>
                        <a:t>school</a:t>
                      </a:r>
                      <a:r>
                        <a:rPr lang="es-ES" sz="1600" b="1" u="none" strike="noStrike" dirty="0">
                          <a:effectLst/>
                        </a:rPr>
                        <a:t> </a:t>
                      </a:r>
                      <a:r>
                        <a:rPr lang="es-ES" sz="1600" b="1" u="none" strike="noStrike" dirty="0" err="1">
                          <a:effectLst/>
                        </a:rPr>
                        <a:t>practices</a:t>
                      </a:r>
                      <a:r>
                        <a:rPr lang="es-ES" sz="1600" b="1" u="none" strike="noStrike" dirty="0">
                          <a:effectLst/>
                        </a:rPr>
                        <a:t> and </a:t>
                      </a:r>
                      <a:r>
                        <a:rPr lang="es-ES" sz="1600" b="1" u="none" strike="noStrike" dirty="0" err="1">
                          <a:effectLst/>
                        </a:rPr>
                        <a:t>the</a:t>
                      </a:r>
                      <a:r>
                        <a:rPr lang="es-ES" sz="1600" b="1" u="none" strike="noStrike" dirty="0">
                          <a:effectLst/>
                        </a:rPr>
                        <a:t> EKT </a:t>
                      </a:r>
                      <a:r>
                        <a:rPr lang="es-ES" sz="1600" b="1" u="none" strike="noStrike" dirty="0" err="1">
                          <a:effectLst/>
                        </a:rPr>
                        <a:t>advanced</a:t>
                      </a:r>
                      <a:r>
                        <a:rPr lang="es-ES" sz="1600" b="1" u="none" strike="noStrike" dirty="0">
                          <a:effectLst/>
                        </a:rPr>
                        <a:t> </a:t>
                      </a:r>
                      <a:r>
                        <a:rPr lang="es-ES" sz="1600" b="1" u="none" strike="noStrike" dirty="0" err="1">
                          <a:effectLst/>
                        </a:rPr>
                        <a:t>elearning</a:t>
                      </a:r>
                      <a:r>
                        <a:rPr lang="es-ES" sz="1600" b="1" u="none" strike="noStrike" dirty="0">
                          <a:effectLst/>
                        </a:rPr>
                        <a:t> </a:t>
                      </a:r>
                      <a:r>
                        <a:rPr lang="es-ES" sz="1600" b="1" u="none" strike="noStrike" dirty="0" err="1">
                          <a:effectLst/>
                        </a:rPr>
                        <a:t>system</a:t>
                      </a:r>
                      <a:r>
                        <a:rPr lang="es-ES" sz="1600" b="1" u="none" strike="noStrike" dirty="0">
                          <a:effectLst/>
                        </a:rPr>
                        <a:t> (BETA </a:t>
                      </a:r>
                      <a:r>
                        <a:rPr lang="es-ES" sz="1600" b="1" u="none" strike="noStrike" dirty="0" err="1">
                          <a:effectLst/>
                        </a:rPr>
                        <a:t>version</a:t>
                      </a:r>
                      <a:r>
                        <a:rPr lang="es-ES" sz="1600" b="1" u="none" strike="noStrike" dirty="0">
                          <a:effectLst/>
                        </a:rPr>
                        <a:t>) in host </a:t>
                      </a:r>
                      <a:r>
                        <a:rPr lang="es-ES" sz="1600" b="1" u="none" strike="noStrike" dirty="0" err="1">
                          <a:effectLst/>
                        </a:rPr>
                        <a:t>schools</a:t>
                      </a:r>
                      <a:endParaRPr lang="es-ES" sz="1600" b="1" u="none" strike="noStrike" dirty="0">
                        <a:effectLst/>
                      </a:endParaRPr>
                    </a:p>
                    <a:p>
                      <a:pPr marL="285750" indent="-285750" algn="just" fontAlgn="ctr">
                        <a:spcAft>
                          <a:spcPts val="600"/>
                        </a:spcAft>
                        <a:buFont typeface="Arial" panose="020B0604020202020204" pitchFamily="34" charset="0"/>
                        <a:buChar char="•"/>
                      </a:pPr>
                      <a:r>
                        <a:rPr lang="es-ES" sz="1600" b="1" u="none" strike="noStrike" dirty="0" err="1">
                          <a:effectLst/>
                        </a:rPr>
                        <a:t>Piloting</a:t>
                      </a:r>
                      <a:r>
                        <a:rPr lang="es-ES" sz="1600" b="1" u="none" strike="noStrike" dirty="0">
                          <a:effectLst/>
                        </a:rPr>
                        <a:t> </a:t>
                      </a:r>
                      <a:r>
                        <a:rPr lang="es-ES" sz="1600" b="1" u="none" strike="noStrike" dirty="0" err="1">
                          <a:effectLst/>
                        </a:rPr>
                        <a:t>report</a:t>
                      </a:r>
                      <a:r>
                        <a:rPr lang="es-ES" sz="1600" b="1" u="none" strike="noStrike" dirty="0">
                          <a:effectLst/>
                        </a:rPr>
                        <a:t> </a:t>
                      </a:r>
                    </a:p>
                    <a:p>
                      <a:pPr marL="285750" indent="-285750" algn="just" fontAlgn="ctr">
                        <a:spcAft>
                          <a:spcPts val="600"/>
                        </a:spcAft>
                        <a:buFont typeface="Arial" panose="020B0604020202020204" pitchFamily="34" charset="0"/>
                        <a:buChar char="•"/>
                      </a:pPr>
                      <a:r>
                        <a:rPr lang="es-ES" sz="1600" b="1" u="none" strike="noStrike" dirty="0" err="1">
                          <a:solidFill>
                            <a:srgbClr val="C00000"/>
                          </a:solidFill>
                          <a:effectLst/>
                        </a:rPr>
                        <a:t>Piloting</a:t>
                      </a:r>
                      <a:r>
                        <a:rPr lang="es-ES" sz="1600" b="1" u="none" strike="noStrike" dirty="0">
                          <a:solidFill>
                            <a:srgbClr val="C00000"/>
                          </a:solidFill>
                          <a:effectLst/>
                        </a:rPr>
                        <a:t> </a:t>
                      </a:r>
                      <a:r>
                        <a:rPr lang="es-ES" sz="1600" b="1" u="none" strike="noStrike" dirty="0" err="1">
                          <a:solidFill>
                            <a:srgbClr val="C00000"/>
                          </a:solidFill>
                          <a:effectLst/>
                        </a:rPr>
                        <a:t>assessment</a:t>
                      </a:r>
                      <a:r>
                        <a:rPr lang="es-ES" sz="1600" b="1" u="none" strike="noStrike" dirty="0">
                          <a:solidFill>
                            <a:srgbClr val="C00000"/>
                          </a:solidFill>
                          <a:effectLst/>
                        </a:rPr>
                        <a:t> </a:t>
                      </a:r>
                      <a:r>
                        <a:rPr lang="es-ES" sz="1600" b="1" u="none" strike="noStrike" dirty="0" err="1">
                          <a:solidFill>
                            <a:srgbClr val="C00000"/>
                          </a:solidFill>
                          <a:effectLst/>
                        </a:rPr>
                        <a:t>on</a:t>
                      </a:r>
                      <a:r>
                        <a:rPr lang="es-ES" sz="1600" b="1" u="none" strike="noStrike" dirty="0">
                          <a:solidFill>
                            <a:srgbClr val="C00000"/>
                          </a:solidFill>
                          <a:effectLst/>
                        </a:rPr>
                        <a:t> </a:t>
                      </a:r>
                      <a:r>
                        <a:rPr lang="es-ES" sz="1600" b="1" u="none" strike="noStrike" dirty="0" err="1">
                          <a:solidFill>
                            <a:srgbClr val="C00000"/>
                          </a:solidFill>
                          <a:effectLst/>
                        </a:rPr>
                        <a:t>impact</a:t>
                      </a:r>
                      <a:r>
                        <a:rPr lang="es-ES" sz="1600" b="1" u="none" strike="noStrike" dirty="0">
                          <a:solidFill>
                            <a:srgbClr val="C00000"/>
                          </a:solidFill>
                          <a:effectLst/>
                        </a:rPr>
                        <a:t> in </a:t>
                      </a:r>
                      <a:r>
                        <a:rPr lang="es-ES" sz="1600" b="1" u="none" strike="noStrike" dirty="0" err="1">
                          <a:solidFill>
                            <a:srgbClr val="C00000"/>
                          </a:solidFill>
                          <a:effectLst/>
                        </a:rPr>
                        <a:t>student</a:t>
                      </a:r>
                      <a:r>
                        <a:rPr lang="es-ES" sz="1600" b="1" u="none" strike="noStrike" dirty="0">
                          <a:solidFill>
                            <a:srgbClr val="C00000"/>
                          </a:solidFill>
                          <a:effectLst/>
                        </a:rPr>
                        <a:t> (</a:t>
                      </a:r>
                      <a:r>
                        <a:rPr lang="es-ES" sz="1600" b="1" u="none" strike="noStrike" dirty="0" err="1">
                          <a:solidFill>
                            <a:srgbClr val="C00000"/>
                          </a:solidFill>
                          <a:effectLst/>
                        </a:rPr>
                        <a:t>prospective</a:t>
                      </a:r>
                      <a:r>
                        <a:rPr lang="es-ES" sz="1600" b="1" u="none" strike="noStrike" dirty="0">
                          <a:solidFill>
                            <a:srgbClr val="C00000"/>
                          </a:solidFill>
                          <a:effectLst/>
                        </a:rPr>
                        <a:t> </a:t>
                      </a:r>
                      <a:r>
                        <a:rPr lang="es-ES" sz="1600" b="1" u="none" strike="noStrike" dirty="0" err="1">
                          <a:solidFill>
                            <a:srgbClr val="C00000"/>
                          </a:solidFill>
                          <a:effectLst/>
                        </a:rPr>
                        <a:t>teachers</a:t>
                      </a:r>
                      <a:r>
                        <a:rPr lang="es-ES" sz="1600" b="1" u="none" strike="noStrike" dirty="0">
                          <a:solidFill>
                            <a:srgbClr val="C00000"/>
                          </a:solidFill>
                          <a:effectLst/>
                        </a:rPr>
                        <a:t>) profesional </a:t>
                      </a:r>
                      <a:r>
                        <a:rPr lang="es-ES" sz="1600" b="1" u="none" strike="noStrike" dirty="0" err="1">
                          <a:solidFill>
                            <a:srgbClr val="C00000"/>
                          </a:solidFill>
                          <a:effectLst/>
                        </a:rPr>
                        <a:t>competences</a:t>
                      </a:r>
                      <a:r>
                        <a:rPr lang="es-ES" sz="1600" b="1" u="none" strike="noStrike" dirty="0">
                          <a:solidFill>
                            <a:srgbClr val="C00000"/>
                          </a:solidFill>
                          <a:effectLst/>
                        </a:rPr>
                        <a:t> </a:t>
                      </a:r>
                      <a:r>
                        <a:rPr lang="es-ES" sz="1600" b="1" u="none" strike="noStrike" dirty="0" err="1">
                          <a:solidFill>
                            <a:srgbClr val="C00000"/>
                          </a:solidFill>
                          <a:effectLst/>
                        </a:rPr>
                        <a:t>development</a:t>
                      </a:r>
                      <a:r>
                        <a:rPr lang="es-ES" sz="1600" b="1" u="none" strike="noStrike" dirty="0">
                          <a:solidFill>
                            <a:srgbClr val="C00000"/>
                          </a:solidFill>
                          <a:effectLst/>
                        </a:rPr>
                        <a:t> and </a:t>
                      </a:r>
                      <a:r>
                        <a:rPr lang="es-ES" sz="1600" b="1" u="none" strike="noStrike" dirty="0" err="1">
                          <a:solidFill>
                            <a:srgbClr val="C00000"/>
                          </a:solidFill>
                          <a:effectLst/>
                        </a:rPr>
                        <a:t>on</a:t>
                      </a:r>
                      <a:r>
                        <a:rPr lang="es-ES" sz="1600" b="1" u="none" strike="noStrike" dirty="0">
                          <a:solidFill>
                            <a:srgbClr val="C00000"/>
                          </a:solidFill>
                          <a:effectLst/>
                        </a:rPr>
                        <a:t> in-</a:t>
                      </a:r>
                      <a:r>
                        <a:rPr lang="es-ES" sz="1600" b="1" u="none" strike="noStrike" dirty="0" err="1">
                          <a:solidFill>
                            <a:srgbClr val="C00000"/>
                          </a:solidFill>
                          <a:effectLst/>
                        </a:rPr>
                        <a:t>school</a:t>
                      </a:r>
                      <a:r>
                        <a:rPr lang="es-ES" sz="1600" b="1" u="none" strike="noStrike" dirty="0">
                          <a:solidFill>
                            <a:srgbClr val="C00000"/>
                          </a:solidFill>
                          <a:effectLst/>
                        </a:rPr>
                        <a:t> </a:t>
                      </a:r>
                      <a:r>
                        <a:rPr lang="es-ES" sz="1600" b="1" u="none" strike="noStrike" dirty="0" err="1">
                          <a:solidFill>
                            <a:srgbClr val="C00000"/>
                          </a:solidFill>
                          <a:effectLst/>
                        </a:rPr>
                        <a:t>placements</a:t>
                      </a:r>
                      <a:r>
                        <a:rPr lang="es-ES" sz="1600" b="1" u="none" strike="noStrike" dirty="0">
                          <a:solidFill>
                            <a:srgbClr val="C00000"/>
                          </a:solidFill>
                          <a:effectLst/>
                        </a:rPr>
                        <a:t> </a:t>
                      </a:r>
                      <a:r>
                        <a:rPr lang="es-ES" sz="1600" b="1" u="none" strike="noStrike" dirty="0" err="1">
                          <a:solidFill>
                            <a:srgbClr val="C00000"/>
                          </a:solidFill>
                          <a:effectLst/>
                        </a:rPr>
                        <a:t>experience</a:t>
                      </a:r>
                      <a:r>
                        <a:rPr lang="es-ES" sz="1600" b="1" u="none" strike="noStrike" dirty="0">
                          <a:solidFill>
                            <a:srgbClr val="C00000"/>
                          </a:solidFill>
                          <a:effectLst/>
                        </a:rPr>
                        <a:t> (</a:t>
                      </a:r>
                      <a:r>
                        <a:rPr lang="es-ES" sz="1600" b="1" u="none" strike="noStrike" dirty="0" err="1">
                          <a:solidFill>
                            <a:srgbClr val="C00000"/>
                          </a:solidFill>
                          <a:effectLst/>
                        </a:rPr>
                        <a:t>collaboration</a:t>
                      </a:r>
                      <a:r>
                        <a:rPr lang="es-ES" sz="1600" b="1" u="none" strike="noStrike" dirty="0">
                          <a:solidFill>
                            <a:srgbClr val="C00000"/>
                          </a:solidFill>
                          <a:effectLst/>
                        </a:rPr>
                        <a:t>, </a:t>
                      </a:r>
                      <a:r>
                        <a:rPr lang="es-ES" sz="1600" b="1" u="none" strike="noStrike" dirty="0" err="1">
                          <a:solidFill>
                            <a:srgbClr val="C00000"/>
                          </a:solidFill>
                          <a:effectLst/>
                        </a:rPr>
                        <a:t>comunication</a:t>
                      </a:r>
                      <a:r>
                        <a:rPr lang="es-ES" sz="1600" b="1" u="none" strike="noStrike" dirty="0">
                          <a:solidFill>
                            <a:srgbClr val="C00000"/>
                          </a:solidFill>
                          <a:effectLst/>
                        </a:rPr>
                        <a:t>, </a:t>
                      </a:r>
                      <a:r>
                        <a:rPr lang="es-ES" sz="1600" b="1" u="none" strike="noStrike" dirty="0" err="1">
                          <a:solidFill>
                            <a:srgbClr val="C00000"/>
                          </a:solidFill>
                          <a:effectLst/>
                        </a:rPr>
                        <a:t>selflearning</a:t>
                      </a:r>
                      <a:r>
                        <a:rPr lang="es-ES" sz="1600" b="1" u="none" strike="noStrike" dirty="0">
                          <a:solidFill>
                            <a:srgbClr val="C00000"/>
                          </a:solidFill>
                          <a:effectLst/>
                        </a:rPr>
                        <a:t>, </a:t>
                      </a:r>
                      <a:r>
                        <a:rPr lang="es-ES" sz="1600" b="1" u="none" strike="noStrike" dirty="0" err="1">
                          <a:solidFill>
                            <a:srgbClr val="C00000"/>
                          </a:solidFill>
                          <a:effectLst/>
                        </a:rPr>
                        <a:t>reflection</a:t>
                      </a:r>
                      <a:r>
                        <a:rPr lang="es-ES" sz="1600" b="1" u="none" strike="noStrike" dirty="0">
                          <a:solidFill>
                            <a:srgbClr val="C00000"/>
                          </a:solidFill>
                          <a:effectLst/>
                        </a:rPr>
                        <a:t>). </a:t>
                      </a:r>
                      <a:r>
                        <a:rPr lang="es-ES" sz="1600" b="1" u="none" strike="noStrike" dirty="0" err="1">
                          <a:solidFill>
                            <a:srgbClr val="C00000"/>
                          </a:solidFill>
                          <a:effectLst/>
                        </a:rPr>
                        <a:t>Pretest</a:t>
                      </a:r>
                      <a:r>
                        <a:rPr lang="es-ES" sz="1600" b="1" u="none" strike="noStrike" dirty="0">
                          <a:solidFill>
                            <a:srgbClr val="C00000"/>
                          </a:solidFill>
                          <a:effectLst/>
                        </a:rPr>
                        <a:t> and </a:t>
                      </a:r>
                      <a:r>
                        <a:rPr lang="es-ES" sz="1600" b="1" u="none" strike="noStrike" dirty="0" err="1">
                          <a:solidFill>
                            <a:srgbClr val="C00000"/>
                          </a:solidFill>
                          <a:effectLst/>
                        </a:rPr>
                        <a:t>posttest</a:t>
                      </a:r>
                      <a:r>
                        <a:rPr lang="es-ES" sz="1600" b="1" u="none" strike="noStrike" dirty="0">
                          <a:solidFill>
                            <a:srgbClr val="C00000"/>
                          </a:solidFill>
                          <a:effectLst/>
                        </a:rPr>
                        <a:t> of profesional </a:t>
                      </a:r>
                      <a:r>
                        <a:rPr lang="es-ES" sz="1600" b="1" u="none" strike="noStrike" dirty="0" err="1">
                          <a:solidFill>
                            <a:srgbClr val="C00000"/>
                          </a:solidFill>
                          <a:effectLst/>
                        </a:rPr>
                        <a:t>competences</a:t>
                      </a:r>
                      <a:r>
                        <a:rPr lang="es-ES" sz="1600" b="1" u="none" strike="noStrike" dirty="0">
                          <a:solidFill>
                            <a:srgbClr val="C00000"/>
                          </a:solidFill>
                          <a:effectLst/>
                        </a:rPr>
                        <a:t> (WP7)</a:t>
                      </a:r>
                      <a:endParaRPr lang="es-ES" sz="1400" u="none" strike="noStrike" dirty="0">
                        <a:solidFill>
                          <a:srgbClr val="C00000"/>
                        </a:solidFill>
                        <a:effectLst/>
                      </a:endParaRPr>
                    </a:p>
                  </a:txBody>
                  <a:tcPr marL="5726" marR="5726" marT="5726" marB="0" anchor="ctr"/>
                </a:tc>
                <a:tc rowSpan="2">
                  <a:txBody>
                    <a:bodyPr/>
                    <a:lstStyle/>
                    <a:p>
                      <a:pPr algn="ctr" fontAlgn="ctr"/>
                      <a:r>
                        <a:rPr lang="es-ES" sz="1400" u="none" strike="noStrike" dirty="0">
                          <a:effectLst/>
                        </a:rPr>
                        <a:t>H2</a:t>
                      </a:r>
                      <a:endParaRPr lang="es-ES" sz="1400" b="0"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O.13</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 Pilot guide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01/09/2020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 </a:t>
                      </a:r>
                      <a:br>
                        <a:rPr lang="es-ES" sz="1400" u="none" strike="noStrike">
                          <a:effectLst/>
                        </a:rPr>
                      </a:br>
                      <a:r>
                        <a:rPr lang="es-ES" sz="1400" u="none" strike="noStrike">
                          <a:effectLst/>
                        </a:rPr>
                        <a:t>Spanish </a:t>
                      </a:r>
                      <a:br>
                        <a:rPr lang="es-ES" sz="1400" u="none" strike="noStrike">
                          <a:effectLst/>
                        </a:rPr>
                      </a:br>
                      <a:r>
                        <a:rPr lang="es-ES" sz="1400" u="none" strike="noStrike">
                          <a:effectLst/>
                        </a:rPr>
                        <a:t>Portuguese German</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3844518459"/>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O.14</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Pilot report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30/04/2022</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3589955462"/>
                  </a:ext>
                </a:extLst>
              </a:tr>
            </a:tbl>
          </a:graphicData>
        </a:graphic>
      </p:graphicFrame>
    </p:spTree>
    <p:extLst>
      <p:ext uri="{BB962C8B-B14F-4D97-AF65-F5344CB8AC3E}">
        <p14:creationId xmlns:p14="http://schemas.microsoft.com/office/powerpoint/2010/main" val="36142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7:  Evaluation and Quality Plan (MIE &amp; PU) </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Tabla 2">
            <a:extLst>
              <a:ext uri="{FF2B5EF4-FFF2-40B4-BE49-F238E27FC236}">
                <a16:creationId xmlns="" xmlns:a16="http://schemas.microsoft.com/office/drawing/2014/main" id="{A244027D-4D95-E348-9AE5-1034E5A5E6E7}"/>
              </a:ext>
            </a:extLst>
          </p:cNvPr>
          <p:cNvGraphicFramePr>
            <a:graphicFrameLocks noGrp="1"/>
          </p:cNvGraphicFramePr>
          <p:nvPr>
            <p:extLst>
              <p:ext uri="{D42A27DB-BD31-4B8C-83A1-F6EECF244321}">
                <p14:modId xmlns:p14="http://schemas.microsoft.com/office/powerpoint/2010/main" val="1997282004"/>
              </p:ext>
            </p:extLst>
          </p:nvPr>
        </p:nvGraphicFramePr>
        <p:xfrm>
          <a:off x="215515" y="1412776"/>
          <a:ext cx="8712968" cy="4939005"/>
        </p:xfrm>
        <a:graphic>
          <a:graphicData uri="http://schemas.openxmlformats.org/drawingml/2006/table">
            <a:tbl>
              <a:tblPr>
                <a:tableStyleId>{5C22544A-7EE6-4342-B048-85BDC9FD1C3A}</a:tableStyleId>
              </a:tblPr>
              <a:tblGrid>
                <a:gridCol w="3240360">
                  <a:extLst>
                    <a:ext uri="{9D8B030D-6E8A-4147-A177-3AD203B41FA5}">
                      <a16:colId xmlns="" xmlns:a16="http://schemas.microsoft.com/office/drawing/2014/main" val="2081722137"/>
                    </a:ext>
                  </a:extLst>
                </a:gridCol>
                <a:gridCol w="792088">
                  <a:extLst>
                    <a:ext uri="{9D8B030D-6E8A-4147-A177-3AD203B41FA5}">
                      <a16:colId xmlns="" xmlns:a16="http://schemas.microsoft.com/office/drawing/2014/main" val="2185426736"/>
                    </a:ext>
                  </a:extLst>
                </a:gridCol>
                <a:gridCol w="792088">
                  <a:extLst>
                    <a:ext uri="{9D8B030D-6E8A-4147-A177-3AD203B41FA5}">
                      <a16:colId xmlns="" xmlns:a16="http://schemas.microsoft.com/office/drawing/2014/main" val="3700456833"/>
                    </a:ext>
                  </a:extLst>
                </a:gridCol>
                <a:gridCol w="1944216">
                  <a:extLst>
                    <a:ext uri="{9D8B030D-6E8A-4147-A177-3AD203B41FA5}">
                      <a16:colId xmlns="" xmlns:a16="http://schemas.microsoft.com/office/drawing/2014/main" val="3261796568"/>
                    </a:ext>
                  </a:extLst>
                </a:gridCol>
                <a:gridCol w="1152128">
                  <a:extLst>
                    <a:ext uri="{9D8B030D-6E8A-4147-A177-3AD203B41FA5}">
                      <a16:colId xmlns="" xmlns:a16="http://schemas.microsoft.com/office/drawing/2014/main" val="3953764803"/>
                    </a:ext>
                  </a:extLst>
                </a:gridCol>
                <a:gridCol w="792088">
                  <a:extLst>
                    <a:ext uri="{9D8B030D-6E8A-4147-A177-3AD203B41FA5}">
                      <a16:colId xmlns="" xmlns:a16="http://schemas.microsoft.com/office/drawing/2014/main" val="1316868314"/>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5726" marR="5726" marT="5726"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84948399"/>
                  </a:ext>
                </a:extLst>
              </a:tr>
              <a:tr h="648902">
                <a:tc rowSpan="4">
                  <a:txBody>
                    <a:bodyPr/>
                    <a:lstStyle/>
                    <a:p>
                      <a:pPr marL="285750" indent="-285750" algn="just" fontAlgn="ctr">
                        <a:buFont typeface="Arial" panose="020B0604020202020204" pitchFamily="34" charset="0"/>
                        <a:buChar char="•"/>
                      </a:pPr>
                      <a:r>
                        <a:rPr lang="es-ES" sz="1600" b="1" u="none" strike="noStrike" dirty="0" err="1">
                          <a:effectLst/>
                        </a:rPr>
                        <a:t>Overall</a:t>
                      </a:r>
                      <a:r>
                        <a:rPr lang="es-ES" sz="1600" b="1" u="none" strike="noStrike" dirty="0">
                          <a:effectLst/>
                        </a:rPr>
                        <a:t> </a:t>
                      </a:r>
                      <a:r>
                        <a:rPr lang="es-ES" sz="1600" b="1" u="sng" strike="noStrike" dirty="0" err="1">
                          <a:effectLst/>
                        </a:rPr>
                        <a:t>project</a:t>
                      </a:r>
                      <a:r>
                        <a:rPr lang="es-ES" sz="1600" b="1" u="sng" strike="noStrike" dirty="0">
                          <a:effectLst/>
                        </a:rPr>
                        <a:t> </a:t>
                      </a:r>
                      <a:r>
                        <a:rPr lang="es-ES" sz="1600" b="1" u="sng" strike="noStrike" dirty="0" err="1">
                          <a:effectLst/>
                        </a:rPr>
                        <a:t>process</a:t>
                      </a:r>
                      <a:r>
                        <a:rPr lang="es-ES" sz="1600" b="1" u="sng" strike="noStrike" dirty="0">
                          <a:effectLst/>
                        </a:rPr>
                        <a:t> </a:t>
                      </a:r>
                      <a:r>
                        <a:rPr lang="es-ES" sz="1600" b="1" u="sng" strike="noStrike" dirty="0" err="1">
                          <a:effectLst/>
                        </a:rPr>
                        <a:t>evaluation</a:t>
                      </a:r>
                      <a:r>
                        <a:rPr lang="es-ES" sz="1600" b="1" u="none" strike="noStrike" dirty="0">
                          <a:effectLst/>
                        </a:rPr>
                        <a:t>. </a:t>
                      </a:r>
                      <a:r>
                        <a:rPr lang="es-ES" sz="1600" b="1" u="none" strike="noStrike" dirty="0" err="1">
                          <a:effectLst/>
                        </a:rPr>
                        <a:t>Conducting</a:t>
                      </a:r>
                      <a:r>
                        <a:rPr lang="es-ES" sz="1600" b="1" u="none" strike="noStrike" dirty="0">
                          <a:effectLst/>
                        </a:rPr>
                        <a:t> </a:t>
                      </a:r>
                      <a:r>
                        <a:rPr lang="es-ES" sz="1600" b="1" u="none" strike="noStrike" dirty="0" err="1">
                          <a:effectLst/>
                        </a:rPr>
                        <a:t>evaluation</a:t>
                      </a:r>
                      <a:r>
                        <a:rPr lang="es-ES" sz="1600" b="1" u="none" strike="noStrike" dirty="0">
                          <a:effectLst/>
                        </a:rPr>
                        <a:t> </a:t>
                      </a:r>
                      <a:r>
                        <a:rPr lang="es-ES" sz="1600" b="1" u="none" strike="noStrike" dirty="0" err="1">
                          <a:effectLst/>
                        </a:rPr>
                        <a:t>based</a:t>
                      </a:r>
                      <a:r>
                        <a:rPr lang="es-ES" sz="1600" b="1" u="none" strike="noStrike" dirty="0">
                          <a:effectLst/>
                        </a:rPr>
                        <a:t> </a:t>
                      </a:r>
                      <a:r>
                        <a:rPr lang="es-ES" sz="1600" b="1" u="none" strike="noStrike" dirty="0" err="1">
                          <a:effectLst/>
                        </a:rPr>
                        <a:t>on</a:t>
                      </a:r>
                      <a:r>
                        <a:rPr lang="es-ES" sz="1600" b="1" u="none" strike="noStrike" dirty="0">
                          <a:effectLst/>
                        </a:rPr>
                        <a:t> </a:t>
                      </a:r>
                      <a:r>
                        <a:rPr lang="es-ES" sz="1600" b="1" u="none" strike="noStrike" dirty="0" err="1">
                          <a:effectLst/>
                        </a:rPr>
                        <a:t>evaluation</a:t>
                      </a:r>
                      <a:r>
                        <a:rPr lang="es-ES" sz="1600" b="1" u="none" strike="noStrike" dirty="0">
                          <a:effectLst/>
                        </a:rPr>
                        <a:t> plan (</a:t>
                      </a:r>
                      <a:r>
                        <a:rPr lang="es-ES" sz="1600" b="1" u="none" strike="noStrike" dirty="0" err="1">
                          <a:effectLst/>
                        </a:rPr>
                        <a:t>e.g</a:t>
                      </a:r>
                      <a:r>
                        <a:rPr lang="es-ES" sz="1600" b="1" u="none" strike="noStrike" dirty="0">
                          <a:effectLst/>
                        </a:rPr>
                        <a:t>. </a:t>
                      </a:r>
                      <a:r>
                        <a:rPr lang="es-ES" sz="1600" b="1" u="none" strike="noStrike" dirty="0" err="1">
                          <a:effectLst/>
                        </a:rPr>
                        <a:t>project</a:t>
                      </a:r>
                      <a:r>
                        <a:rPr lang="es-ES" sz="1600" b="1" u="none" strike="noStrike" dirty="0">
                          <a:effectLst/>
                        </a:rPr>
                        <a:t> </a:t>
                      </a:r>
                      <a:r>
                        <a:rPr lang="es-ES" sz="1600" b="1" u="none" strike="noStrike" dirty="0" err="1">
                          <a:effectLst/>
                        </a:rPr>
                        <a:t>management</a:t>
                      </a:r>
                      <a:r>
                        <a:rPr lang="es-ES" sz="1600" b="1" u="none" strike="noStrike" dirty="0">
                          <a:effectLst/>
                        </a:rPr>
                        <a:t>, </a:t>
                      </a:r>
                      <a:r>
                        <a:rPr lang="es-ES" sz="1600" b="1" u="none" strike="noStrike" dirty="0" err="1">
                          <a:effectLst/>
                        </a:rPr>
                        <a:t>evaluation</a:t>
                      </a:r>
                      <a:r>
                        <a:rPr lang="es-ES" sz="1600" b="1" u="none" strike="noStrike" dirty="0">
                          <a:effectLst/>
                        </a:rPr>
                        <a:t> of meetings- meeting minutes- </a:t>
                      </a:r>
                      <a:r>
                        <a:rPr lang="es-ES" sz="1600" b="1" u="none" strike="noStrike" dirty="0" err="1">
                          <a:effectLst/>
                        </a:rPr>
                        <a:t>work</a:t>
                      </a:r>
                      <a:r>
                        <a:rPr lang="es-ES" sz="1600" b="1" u="none" strike="noStrike" dirty="0">
                          <a:effectLst/>
                        </a:rPr>
                        <a:t> </a:t>
                      </a:r>
                      <a:r>
                        <a:rPr lang="es-ES" sz="1600" b="1" u="none" strike="noStrike" dirty="0" err="1">
                          <a:effectLst/>
                        </a:rPr>
                        <a:t>packages</a:t>
                      </a:r>
                      <a:r>
                        <a:rPr lang="es-ES" sz="1600" b="1" u="none" strike="noStrike" dirty="0">
                          <a:effectLst/>
                        </a:rPr>
                        <a:t>, </a:t>
                      </a:r>
                      <a:r>
                        <a:rPr lang="es-ES" sz="1600" b="1" u="none" strike="noStrike" dirty="0" err="1">
                          <a:effectLst/>
                        </a:rPr>
                        <a:t>cooperation</a:t>
                      </a:r>
                      <a:r>
                        <a:rPr lang="es-ES" sz="1600" b="1" u="none" strike="noStrike" dirty="0">
                          <a:effectLst/>
                        </a:rPr>
                        <a:t>): </a:t>
                      </a:r>
                      <a:r>
                        <a:rPr lang="es-ES" sz="1600" b="1" u="none" strike="noStrike" dirty="0" err="1">
                          <a:effectLst/>
                        </a:rPr>
                        <a:t>preparation</a:t>
                      </a:r>
                      <a:r>
                        <a:rPr lang="es-ES" sz="1600" b="1" u="none" strike="noStrike" dirty="0">
                          <a:effectLst/>
                        </a:rPr>
                        <a:t> of </a:t>
                      </a:r>
                      <a:r>
                        <a:rPr lang="es-ES" sz="1600" b="1" u="none" strike="noStrike" dirty="0" err="1">
                          <a:effectLst/>
                        </a:rPr>
                        <a:t>evaluation</a:t>
                      </a:r>
                      <a:r>
                        <a:rPr lang="es-ES" sz="1600" b="1" u="none" strike="noStrike" dirty="0">
                          <a:effectLst/>
                        </a:rPr>
                        <a:t> </a:t>
                      </a:r>
                      <a:r>
                        <a:rPr lang="es-ES" sz="1600" b="1" u="none" strike="noStrike" dirty="0" err="1">
                          <a:effectLst/>
                        </a:rPr>
                        <a:t>sheets</a:t>
                      </a:r>
                      <a:r>
                        <a:rPr lang="es-ES" sz="1600" b="1" u="none" strike="noStrike" dirty="0">
                          <a:effectLst/>
                        </a:rPr>
                        <a:t> </a:t>
                      </a:r>
                      <a:r>
                        <a:rPr lang="es-ES" sz="1600" b="1" u="none" strike="noStrike" dirty="0" err="1">
                          <a:effectLst/>
                        </a:rPr>
                        <a:t>for</a:t>
                      </a:r>
                      <a:r>
                        <a:rPr lang="es-ES" sz="1600" b="1" u="none" strike="noStrike" dirty="0">
                          <a:effectLst/>
                        </a:rPr>
                        <a:t> </a:t>
                      </a:r>
                      <a:r>
                        <a:rPr lang="es-ES" sz="1600" b="1" u="none" strike="noStrike" dirty="0" err="1">
                          <a:effectLst/>
                        </a:rPr>
                        <a:t>project</a:t>
                      </a:r>
                      <a:r>
                        <a:rPr lang="es-ES" sz="1600" b="1" u="none" strike="noStrike" dirty="0">
                          <a:effectLst/>
                        </a:rPr>
                        <a:t> meetings, </a:t>
                      </a:r>
                      <a:r>
                        <a:rPr lang="es-ES" sz="1600" b="1" u="none" strike="noStrike" dirty="0" err="1">
                          <a:effectLst/>
                        </a:rPr>
                        <a:t>interpreting</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results</a:t>
                      </a:r>
                      <a:r>
                        <a:rPr lang="es-ES" sz="1600" b="1" u="none" strike="noStrike" dirty="0">
                          <a:effectLst/>
                        </a:rPr>
                        <a:t> and </a:t>
                      </a:r>
                      <a:r>
                        <a:rPr lang="es-ES" sz="1600" b="1" u="none" strike="noStrike" dirty="0" err="1">
                          <a:effectLst/>
                        </a:rPr>
                        <a:t>giving</a:t>
                      </a:r>
                      <a:r>
                        <a:rPr lang="es-ES" sz="1600" b="1" u="none" strike="noStrike" dirty="0">
                          <a:effectLst/>
                        </a:rPr>
                        <a:t> </a:t>
                      </a:r>
                      <a:r>
                        <a:rPr lang="es-ES" sz="1600" b="1" u="none" strike="noStrike" dirty="0" err="1">
                          <a:effectLst/>
                        </a:rPr>
                        <a:t>feed</a:t>
                      </a:r>
                      <a:r>
                        <a:rPr lang="es-ES" sz="1600" b="1" u="none" strike="noStrike" dirty="0">
                          <a:effectLst/>
                        </a:rPr>
                        <a:t>-back to </a:t>
                      </a:r>
                      <a:r>
                        <a:rPr lang="es-ES" sz="1600" b="1" u="none" strike="noStrike" dirty="0" err="1">
                          <a:effectLst/>
                        </a:rPr>
                        <a:t>the</a:t>
                      </a:r>
                      <a:r>
                        <a:rPr lang="es-ES" sz="1600" b="1" u="none" strike="noStrike" dirty="0">
                          <a:effectLst/>
                        </a:rPr>
                        <a:t> </a:t>
                      </a:r>
                      <a:r>
                        <a:rPr lang="es-ES" sz="1600" b="1" u="none" strike="noStrike" dirty="0" err="1">
                          <a:effectLst/>
                        </a:rPr>
                        <a:t>partners</a:t>
                      </a:r>
                      <a:r>
                        <a:rPr lang="es-ES" sz="1600" b="1" u="none" strike="noStrike" dirty="0">
                          <a:effectLst/>
                        </a:rPr>
                        <a:t>.</a:t>
                      </a:r>
                    </a:p>
                    <a:p>
                      <a:pPr marL="285750" indent="-285750" algn="just" fontAlgn="ctr">
                        <a:buFont typeface="Arial" panose="020B0604020202020204" pitchFamily="34" charset="0"/>
                        <a:buChar char="•"/>
                      </a:pPr>
                      <a:endParaRPr lang="es-ES" sz="1600" b="1" u="none" strike="noStrike" dirty="0">
                        <a:effectLst/>
                      </a:endParaRPr>
                    </a:p>
                    <a:p>
                      <a:pPr marL="285750" indent="-285750" algn="just" fontAlgn="ctr">
                        <a:buFont typeface="Arial" panose="020B0604020202020204" pitchFamily="34" charset="0"/>
                        <a:buChar char="•"/>
                      </a:pPr>
                      <a:r>
                        <a:rPr lang="es-ES" sz="1600" b="1" u="sng" strike="noStrike" dirty="0" err="1">
                          <a:effectLst/>
                        </a:rPr>
                        <a:t>Evaluation</a:t>
                      </a:r>
                      <a:r>
                        <a:rPr lang="es-ES" sz="1600" b="1" u="sng" strike="noStrike" dirty="0">
                          <a:effectLst/>
                        </a:rPr>
                        <a:t> of </a:t>
                      </a:r>
                      <a:r>
                        <a:rPr lang="es-ES" sz="1600" b="1" u="sng" strike="noStrike" dirty="0" err="1">
                          <a:effectLst/>
                        </a:rPr>
                        <a:t>the</a:t>
                      </a:r>
                      <a:r>
                        <a:rPr lang="es-ES" sz="1600" b="1" u="sng" strike="noStrike" dirty="0">
                          <a:effectLst/>
                        </a:rPr>
                        <a:t> outputs</a:t>
                      </a:r>
                      <a:r>
                        <a:rPr lang="es-ES" sz="1600" b="1" u="none" strike="noStrike" dirty="0">
                          <a:effectLst/>
                        </a:rPr>
                        <a:t>. </a:t>
                      </a:r>
                      <a:r>
                        <a:rPr lang="es-ES" sz="1600" b="1" u="none" strike="noStrike" dirty="0" err="1">
                          <a:effectLst/>
                        </a:rPr>
                        <a:t>Evidence-gathering</a:t>
                      </a:r>
                      <a:r>
                        <a:rPr lang="es-ES" sz="1600" b="1" u="none" strike="noStrike" dirty="0">
                          <a:effectLst/>
                        </a:rPr>
                        <a:t> </a:t>
                      </a:r>
                      <a:r>
                        <a:rPr lang="es-ES" sz="1600" b="1" u="none" strike="noStrike" dirty="0" err="1">
                          <a:effectLst/>
                        </a:rPr>
                        <a:t>strategies</a:t>
                      </a:r>
                      <a:r>
                        <a:rPr lang="es-ES" sz="1600" b="1" u="none" strike="noStrike" dirty="0">
                          <a:effectLst/>
                        </a:rPr>
                        <a:t> and </a:t>
                      </a:r>
                      <a:r>
                        <a:rPr lang="es-ES" sz="1600" b="1" u="none" strike="noStrike" dirty="0" err="1">
                          <a:effectLst/>
                        </a:rPr>
                        <a:t>instruments</a:t>
                      </a:r>
                      <a:r>
                        <a:rPr lang="es-ES" sz="1600" b="1" u="none" strike="noStrike" dirty="0">
                          <a:effectLst/>
                        </a:rPr>
                        <a:t> </a:t>
                      </a:r>
                      <a:r>
                        <a:rPr lang="es-ES" sz="1600" b="1" u="none" strike="noStrike" dirty="0" err="1">
                          <a:effectLst/>
                        </a:rPr>
                        <a:t>will</a:t>
                      </a:r>
                      <a:r>
                        <a:rPr lang="es-ES" sz="1600" b="1" u="none" strike="noStrike" dirty="0">
                          <a:effectLst/>
                        </a:rPr>
                        <a:t> be </a:t>
                      </a:r>
                      <a:r>
                        <a:rPr lang="es-ES" sz="1600" b="1" u="none" strike="noStrike" dirty="0" err="1">
                          <a:effectLst/>
                        </a:rPr>
                        <a:t>implemented</a:t>
                      </a:r>
                      <a:r>
                        <a:rPr lang="es-ES" sz="1600" b="1" u="none" strike="noStrike" dirty="0">
                          <a:effectLst/>
                        </a:rPr>
                        <a:t> to </a:t>
                      </a:r>
                      <a:r>
                        <a:rPr lang="es-ES" sz="1600" b="1" u="none" strike="noStrike" dirty="0" err="1">
                          <a:effectLst/>
                        </a:rPr>
                        <a:t>evaluate</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following</a:t>
                      </a:r>
                      <a:r>
                        <a:rPr lang="es-ES" sz="1600" b="1" u="none" strike="noStrike" dirty="0">
                          <a:effectLst/>
                        </a:rPr>
                        <a:t> </a:t>
                      </a:r>
                      <a:r>
                        <a:rPr lang="es-ES" sz="1600" b="1" u="none" strike="noStrike" dirty="0" err="1">
                          <a:effectLst/>
                        </a:rPr>
                        <a:t>products</a:t>
                      </a:r>
                      <a:r>
                        <a:rPr lang="es-ES" sz="1600" b="1" u="none" strike="noStrike" dirty="0">
                          <a:effectLst/>
                        </a:rPr>
                        <a:t> </a:t>
                      </a:r>
                      <a:r>
                        <a:rPr lang="es-ES" sz="1600" b="1" u="none" strike="noStrike" dirty="0" err="1">
                          <a:effectLst/>
                        </a:rPr>
                        <a:t>derived</a:t>
                      </a:r>
                      <a:r>
                        <a:rPr lang="es-ES" sz="1600" b="1" u="none" strike="noStrike" dirty="0">
                          <a:effectLst/>
                        </a:rPr>
                        <a:t> </a:t>
                      </a:r>
                      <a:r>
                        <a:rPr lang="es-ES" sz="1600" b="1" u="none" strike="noStrike" dirty="0" err="1">
                          <a:effectLst/>
                        </a:rPr>
                        <a:t>from</a:t>
                      </a:r>
                      <a:r>
                        <a:rPr lang="es-ES" sz="1600" b="1" u="none" strike="noStrike" dirty="0">
                          <a:effectLst/>
                        </a:rPr>
                        <a:t> </a:t>
                      </a:r>
                      <a:r>
                        <a:rPr lang="es-ES" sz="1600" b="1" u="none" strike="noStrike" dirty="0" err="1">
                          <a:effectLst/>
                        </a:rPr>
                        <a:t>the</a:t>
                      </a:r>
                      <a:r>
                        <a:rPr lang="es-ES" sz="1600" b="1" u="none" strike="noStrike" dirty="0">
                          <a:effectLst/>
                        </a:rPr>
                        <a:t> </a:t>
                      </a:r>
                      <a:r>
                        <a:rPr lang="es-ES" sz="1600" b="1" u="none" strike="noStrike" dirty="0" err="1">
                          <a:effectLst/>
                        </a:rPr>
                        <a:t>project</a:t>
                      </a:r>
                      <a:endParaRPr lang="es-ES" sz="1600" b="1" u="none" strike="noStrike" dirty="0">
                        <a:effectLst/>
                      </a:endParaRPr>
                    </a:p>
                    <a:p>
                      <a:pPr algn="l" fontAlgn="ctr"/>
                      <a:endParaRPr lang="es-ES" sz="1400" u="none" strike="noStrike" dirty="0">
                        <a:effectLst/>
                      </a:endParaRPr>
                    </a:p>
                  </a:txBody>
                  <a:tcPr marL="5726" marR="5726" marT="5726" marB="0" anchor="ctr"/>
                </a:tc>
                <a:tc rowSpan="4">
                  <a:txBody>
                    <a:bodyPr/>
                    <a:lstStyle/>
                    <a:p>
                      <a:pPr algn="ctr" fontAlgn="ctr"/>
                      <a:r>
                        <a:rPr lang="es-ES" sz="1400" u="none" strike="noStrike">
                          <a:effectLst/>
                        </a:rPr>
                        <a:t>MIE-PU</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O.15</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endParaRPr lang="es-ES" sz="1400" u="none" strike="noStrike">
                        <a:effectLst/>
                      </a:endParaRPr>
                    </a:p>
                    <a:p>
                      <a:pPr algn="ctr" fontAlgn="ctr"/>
                      <a:r>
                        <a:rPr lang="es-ES" sz="1400" u="none" strike="noStrike">
                          <a:effectLst/>
                        </a:rPr>
                        <a:t>Evaluation and quality plan </a:t>
                      </a:r>
                    </a:p>
                    <a:p>
                      <a:pPr algn="ctr" fontAlgn="ct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31/01/2020</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421945665"/>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O.16</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 Evaluation of transnational meetings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One for each meeting (6). </a:t>
                      </a:r>
                      <a:br>
                        <a:rPr lang="es-ES" sz="1400" u="none" strike="noStrike">
                          <a:effectLst/>
                        </a:rPr>
                      </a:br>
                      <a:r>
                        <a:rPr lang="es-ES" sz="1400" u="none" strike="noStrike">
                          <a:effectLst/>
                        </a:rPr>
                        <a:t>Before meetings  </a:t>
                      </a:r>
                      <a:endParaRPr lang="es-ES" sz="1400" b="0" i="0" u="none" strike="noStrike">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618089438"/>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O.17</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endParaRPr lang="es-ES" sz="1400" u="none" strike="noStrike">
                        <a:effectLst/>
                      </a:endParaRPr>
                    </a:p>
                    <a:p>
                      <a:pPr algn="ctr" fontAlgn="ctr"/>
                      <a:r>
                        <a:rPr lang="es-ES" sz="1400" u="none" strike="noStrike">
                          <a:effectLst/>
                        </a:rPr>
                        <a:t>Evaluation of users satisfaction and assessment of the products derived from the project. </a:t>
                      </a:r>
                    </a:p>
                    <a:p>
                      <a:pPr algn="ctr" fontAlgn="ct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01/03/2022</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5726" marR="5726" marT="5726" marB="0" anchor="ctr"/>
                </a:tc>
                <a:extLst>
                  <a:ext uri="{0D108BD9-81ED-4DB2-BD59-A6C34878D82A}">
                    <a16:rowId xmlns="" xmlns:a16="http://schemas.microsoft.com/office/drawing/2014/main" val="1064944088"/>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O.18</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Evaluation of impact on EKT proposal in student's professional competencies (prospective teachers)</a:t>
                      </a:r>
                    </a:p>
                    <a:p>
                      <a:pPr algn="ctr" fontAlgn="ctr"/>
                      <a:r>
                        <a:rPr lang="es-ES" sz="1400" u="none" strike="noStrike">
                          <a:effectLst/>
                        </a:rPr>
                        <a:t> </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31/05/2022</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2216238162"/>
                  </a:ext>
                </a:extLst>
              </a:tr>
            </a:tbl>
          </a:graphicData>
        </a:graphic>
      </p:graphicFrame>
    </p:spTree>
    <p:extLst>
      <p:ext uri="{BB962C8B-B14F-4D97-AF65-F5344CB8AC3E}">
        <p14:creationId xmlns:p14="http://schemas.microsoft.com/office/powerpoint/2010/main" val="2126467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8:  Exploitation and Dissemination of results (DB) </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Tabla 3">
            <a:extLst>
              <a:ext uri="{FF2B5EF4-FFF2-40B4-BE49-F238E27FC236}">
                <a16:creationId xmlns="" xmlns:a16="http://schemas.microsoft.com/office/drawing/2014/main" id="{E3BE8A6A-3B62-F240-B234-794676CAB59A}"/>
              </a:ext>
            </a:extLst>
          </p:cNvPr>
          <p:cNvGraphicFramePr>
            <a:graphicFrameLocks noGrp="1"/>
          </p:cNvGraphicFramePr>
          <p:nvPr>
            <p:extLst>
              <p:ext uri="{D42A27DB-BD31-4B8C-83A1-F6EECF244321}">
                <p14:modId xmlns:p14="http://schemas.microsoft.com/office/powerpoint/2010/main" val="3903415119"/>
              </p:ext>
            </p:extLst>
          </p:nvPr>
        </p:nvGraphicFramePr>
        <p:xfrm>
          <a:off x="116288" y="1442515"/>
          <a:ext cx="8882492" cy="4939538"/>
        </p:xfrm>
        <a:graphic>
          <a:graphicData uri="http://schemas.openxmlformats.org/drawingml/2006/table">
            <a:tbl>
              <a:tblPr>
                <a:tableStyleId>{5C22544A-7EE6-4342-B048-85BDC9FD1C3A}</a:tableStyleId>
              </a:tblPr>
              <a:tblGrid>
                <a:gridCol w="2929079">
                  <a:extLst>
                    <a:ext uri="{9D8B030D-6E8A-4147-A177-3AD203B41FA5}">
                      <a16:colId xmlns="" xmlns:a16="http://schemas.microsoft.com/office/drawing/2014/main" val="2605171004"/>
                    </a:ext>
                  </a:extLst>
                </a:gridCol>
                <a:gridCol w="792088">
                  <a:extLst>
                    <a:ext uri="{9D8B030D-6E8A-4147-A177-3AD203B41FA5}">
                      <a16:colId xmlns="" xmlns:a16="http://schemas.microsoft.com/office/drawing/2014/main" val="2129657092"/>
                    </a:ext>
                  </a:extLst>
                </a:gridCol>
                <a:gridCol w="662537">
                  <a:extLst>
                    <a:ext uri="{9D8B030D-6E8A-4147-A177-3AD203B41FA5}">
                      <a16:colId xmlns="" xmlns:a16="http://schemas.microsoft.com/office/drawing/2014/main" val="95198717"/>
                    </a:ext>
                  </a:extLst>
                </a:gridCol>
                <a:gridCol w="2376264">
                  <a:extLst>
                    <a:ext uri="{9D8B030D-6E8A-4147-A177-3AD203B41FA5}">
                      <a16:colId xmlns="" xmlns:a16="http://schemas.microsoft.com/office/drawing/2014/main" val="1814903959"/>
                    </a:ext>
                  </a:extLst>
                </a:gridCol>
                <a:gridCol w="1330436">
                  <a:extLst>
                    <a:ext uri="{9D8B030D-6E8A-4147-A177-3AD203B41FA5}">
                      <a16:colId xmlns="" xmlns:a16="http://schemas.microsoft.com/office/drawing/2014/main" val="2031381795"/>
                    </a:ext>
                  </a:extLst>
                </a:gridCol>
                <a:gridCol w="792088">
                  <a:extLst>
                    <a:ext uri="{9D8B030D-6E8A-4147-A177-3AD203B41FA5}">
                      <a16:colId xmlns="" xmlns:a16="http://schemas.microsoft.com/office/drawing/2014/main" val="2888141291"/>
                    </a:ext>
                  </a:extLst>
                </a:gridCol>
              </a:tblGrid>
              <a:tr h="452596">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b="1" u="none" strike="noStrike">
                          <a:effectLst/>
                        </a:rPr>
                        <a:t>WP Lead </a:t>
                      </a:r>
                      <a:endParaRPr lang="es-ES" sz="1400" b="1" i="0" u="none" strike="noStrike">
                        <a:effectLst/>
                        <a:latin typeface="Calibri" panose="020F0502020204030204" pitchFamily="34" charset="0"/>
                      </a:endParaRPr>
                    </a:p>
                  </a:txBody>
                  <a:tcPr marL="3993" marR="3993" marT="3993" marB="0" anchor="ctr"/>
                </a:tc>
                <a:tc gridSpan="2">
                  <a:txBody>
                    <a:bodyPr/>
                    <a:lstStyle/>
                    <a:p>
                      <a:pPr algn="ctr" fontAlgn="ctr"/>
                      <a:r>
                        <a:rPr lang="es-ES" sz="1400" b="1" u="none" strike="noStrike">
                          <a:effectLst/>
                        </a:rPr>
                        <a:t>Deliverable No / Title</a:t>
                      </a:r>
                      <a:endParaRPr lang="es-ES" sz="1400" b="1" i="0" u="none" strike="noStrike">
                        <a:effectLst/>
                        <a:latin typeface="Calibri" panose="020F0502020204030204" pitchFamily="34" charset="0"/>
                      </a:endParaRPr>
                    </a:p>
                  </a:txBody>
                  <a:tcPr marL="3993" marR="3993" marT="3993"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3993" marR="3993" marT="3993"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445510584"/>
                  </a:ext>
                </a:extLst>
              </a:tr>
              <a:tr h="452596">
                <a:tc rowSpan="9">
                  <a:txBody>
                    <a:bodyPr/>
                    <a:lstStyle/>
                    <a:p>
                      <a:pPr algn="just" fontAlgn="ctr"/>
                      <a:r>
                        <a:rPr lang="es-ES" sz="1400" u="none" strike="noStrike" dirty="0">
                          <a:effectLst/>
                        </a:rPr>
                        <a:t>1. </a:t>
                      </a:r>
                      <a:r>
                        <a:rPr lang="es-ES" sz="1400" b="1" u="none" strike="noStrike" dirty="0" err="1">
                          <a:effectLst/>
                        </a:rPr>
                        <a:t>Dissemination</a:t>
                      </a:r>
                      <a:r>
                        <a:rPr lang="es-ES" sz="1400" b="1" u="none" strike="noStrike" dirty="0">
                          <a:effectLst/>
                        </a:rPr>
                        <a:t> </a:t>
                      </a:r>
                    </a:p>
                    <a:p>
                      <a:pPr marL="285750" indent="-285750" algn="just" fontAlgn="ctr">
                        <a:buFont typeface="Arial" panose="020B0604020202020204" pitchFamily="34" charset="0"/>
                        <a:buChar char="•"/>
                      </a:pPr>
                      <a:r>
                        <a:rPr lang="es-ES" sz="1400" b="1" u="none" strike="noStrike" dirty="0">
                          <a:effectLst/>
                        </a:rPr>
                        <a:t>To </a:t>
                      </a:r>
                      <a:r>
                        <a:rPr lang="es-ES" sz="1400" b="1" u="none" strike="noStrike" dirty="0" err="1">
                          <a:effectLst/>
                        </a:rPr>
                        <a:t>provide</a:t>
                      </a:r>
                      <a:r>
                        <a:rPr lang="es-ES" sz="1400" b="1" u="none" strike="noStrike" dirty="0">
                          <a:effectLst/>
                        </a:rPr>
                        <a:t> </a:t>
                      </a:r>
                      <a:r>
                        <a:rPr lang="es-ES" sz="1400" b="1" u="none" strike="noStrike" dirty="0" err="1">
                          <a:effectLst/>
                        </a:rPr>
                        <a:t>visibility</a:t>
                      </a:r>
                      <a:r>
                        <a:rPr lang="es-ES" sz="1400" b="1" u="none" strike="noStrike" dirty="0">
                          <a:effectLst/>
                        </a:rPr>
                        <a:t> to </a:t>
                      </a:r>
                      <a:r>
                        <a:rPr lang="es-ES" sz="1400" b="1" u="none" strike="noStrike" dirty="0" err="1">
                          <a:effectLst/>
                        </a:rPr>
                        <a:t>the</a:t>
                      </a:r>
                      <a:r>
                        <a:rPr lang="es-ES" sz="1400" b="1" u="none" strike="noStrike" dirty="0">
                          <a:effectLst/>
                        </a:rPr>
                        <a:t> </a:t>
                      </a:r>
                      <a:r>
                        <a:rPr lang="es-ES" sz="1400" b="1" u="none" strike="noStrike" dirty="0" err="1">
                          <a:effectLst/>
                        </a:rPr>
                        <a:t>project</a:t>
                      </a:r>
                      <a:r>
                        <a:rPr lang="es-ES" sz="1400" b="1" u="none" strike="noStrike" dirty="0">
                          <a:effectLst/>
                        </a:rPr>
                        <a:t> at </a:t>
                      </a:r>
                      <a:r>
                        <a:rPr lang="es-ES" sz="1400" b="1" u="none" strike="noStrike" dirty="0" err="1">
                          <a:effectLst/>
                        </a:rPr>
                        <a:t>national</a:t>
                      </a:r>
                      <a:r>
                        <a:rPr lang="es-ES" sz="1400" b="1" u="none" strike="noStrike" dirty="0">
                          <a:effectLst/>
                        </a:rPr>
                        <a:t> and </a:t>
                      </a:r>
                      <a:r>
                        <a:rPr lang="es-ES" sz="1400" b="1" u="none" strike="noStrike" dirty="0" err="1">
                          <a:effectLst/>
                        </a:rPr>
                        <a:t>European</a:t>
                      </a:r>
                      <a:r>
                        <a:rPr lang="es-ES" sz="1400" b="1" u="none" strike="noStrike" dirty="0">
                          <a:effectLst/>
                        </a:rPr>
                        <a:t> </a:t>
                      </a:r>
                      <a:r>
                        <a:rPr lang="es-ES" sz="1400" b="1" u="none" strike="noStrike" dirty="0" err="1">
                          <a:effectLst/>
                        </a:rPr>
                        <a:t>levels</a:t>
                      </a:r>
                      <a:r>
                        <a:rPr lang="es-ES" sz="1400" b="1" u="none" strike="noStrike" dirty="0">
                          <a:effectLst/>
                        </a:rPr>
                        <a:t>.</a:t>
                      </a:r>
                    </a:p>
                    <a:p>
                      <a:pPr marL="285750" indent="-285750" algn="just" fontAlgn="ctr">
                        <a:buFont typeface="Arial" panose="020B0604020202020204" pitchFamily="34" charset="0"/>
                        <a:buChar char="•"/>
                      </a:pPr>
                      <a:r>
                        <a:rPr lang="es-ES" sz="1400" b="1" u="none" strike="noStrike" dirty="0" err="1">
                          <a:effectLst/>
                        </a:rPr>
                        <a:t>Implement</a:t>
                      </a:r>
                      <a:r>
                        <a:rPr lang="es-ES" sz="1400" b="1" u="none" strike="noStrike" dirty="0">
                          <a:effectLst/>
                        </a:rPr>
                        <a:t> </a:t>
                      </a:r>
                      <a:r>
                        <a:rPr lang="es-ES" sz="1400" b="1" u="none" strike="noStrike" dirty="0" err="1">
                          <a:effectLst/>
                        </a:rPr>
                        <a:t>awareness-raising</a:t>
                      </a:r>
                      <a:r>
                        <a:rPr lang="es-ES" sz="1400" b="1" u="none" strike="noStrike" dirty="0">
                          <a:effectLst/>
                        </a:rPr>
                        <a:t> </a:t>
                      </a:r>
                      <a:r>
                        <a:rPr lang="es-ES" sz="1400" b="1" u="none" strike="noStrike" dirty="0" err="1">
                          <a:effectLst/>
                        </a:rPr>
                        <a:t>resources</a:t>
                      </a:r>
                      <a:r>
                        <a:rPr lang="es-ES" sz="1400" b="1" u="none" strike="noStrike" dirty="0">
                          <a:effectLst/>
                        </a:rPr>
                        <a:t> to </a:t>
                      </a:r>
                      <a:r>
                        <a:rPr lang="es-ES" sz="1400" b="1" u="none" strike="noStrike" dirty="0" err="1">
                          <a:effectLst/>
                        </a:rPr>
                        <a:t>reach</a:t>
                      </a:r>
                      <a:r>
                        <a:rPr lang="es-ES" sz="1400" b="1" u="none" strike="noStrike" dirty="0">
                          <a:effectLst/>
                        </a:rPr>
                        <a:t> </a:t>
                      </a:r>
                      <a:r>
                        <a:rPr lang="es-ES" sz="1400" b="1" u="none" strike="noStrike" dirty="0" err="1">
                          <a:effectLst/>
                        </a:rPr>
                        <a:t>potential</a:t>
                      </a:r>
                      <a:r>
                        <a:rPr lang="es-ES" sz="1400" b="1" u="none" strike="noStrike" dirty="0">
                          <a:effectLst/>
                        </a:rPr>
                        <a:t> </a:t>
                      </a:r>
                      <a:r>
                        <a:rPr lang="es-ES" sz="1400" b="1" u="none" strike="noStrike" dirty="0" err="1">
                          <a:effectLst/>
                        </a:rPr>
                        <a:t>users</a:t>
                      </a:r>
                      <a:r>
                        <a:rPr lang="es-ES" sz="1400" b="1" u="none" strike="noStrike" dirty="0">
                          <a:effectLst/>
                        </a:rPr>
                        <a:t> </a:t>
                      </a:r>
                      <a:r>
                        <a:rPr lang="es-ES" sz="1400" b="1" u="none" strike="noStrike" dirty="0" err="1">
                          <a:effectLst/>
                        </a:rPr>
                        <a:t>or</a:t>
                      </a:r>
                      <a:r>
                        <a:rPr lang="es-ES" sz="1400" b="1" u="none" strike="noStrike" dirty="0">
                          <a:effectLst/>
                        </a:rPr>
                        <a:t> </a:t>
                      </a:r>
                      <a:r>
                        <a:rPr lang="es-ES" sz="1400" b="1" u="none" strike="noStrike" dirty="0" err="1">
                          <a:effectLst/>
                        </a:rPr>
                        <a:t>beneficiaries</a:t>
                      </a:r>
                      <a:r>
                        <a:rPr lang="es-ES" sz="1400" b="1" u="none" strike="noStrike" dirty="0">
                          <a:effectLst/>
                        </a:rPr>
                        <a:t> of </a:t>
                      </a:r>
                      <a:r>
                        <a:rPr lang="es-ES" sz="1400" b="1" u="none" strike="noStrike" dirty="0" err="1">
                          <a:effectLst/>
                        </a:rPr>
                        <a:t>the</a:t>
                      </a:r>
                      <a:r>
                        <a:rPr lang="es-ES" sz="1400" b="1" u="none" strike="noStrike" dirty="0">
                          <a:effectLst/>
                        </a:rPr>
                        <a:t> </a:t>
                      </a:r>
                      <a:r>
                        <a:rPr lang="es-ES" sz="1400" b="1" u="none" strike="noStrike" dirty="0" err="1">
                          <a:effectLst/>
                        </a:rPr>
                        <a:t>project</a:t>
                      </a:r>
                      <a:r>
                        <a:rPr lang="es-ES" sz="1400" b="1" u="none" strike="noStrike" dirty="0">
                          <a:effectLst/>
                        </a:rPr>
                        <a:t>.</a:t>
                      </a:r>
                    </a:p>
                    <a:p>
                      <a:pPr marL="285750" indent="-285750" algn="just" fontAlgn="ctr">
                        <a:buFont typeface="Arial" panose="020B0604020202020204" pitchFamily="34" charset="0"/>
                        <a:buChar char="•"/>
                      </a:pPr>
                      <a:r>
                        <a:rPr lang="es-ES" sz="1400" b="1" u="none" strike="noStrike" dirty="0" err="1">
                          <a:effectLst/>
                        </a:rPr>
                        <a:t>Provide</a:t>
                      </a:r>
                      <a:r>
                        <a:rPr lang="es-ES" sz="1400" b="1" u="none" strike="noStrike" dirty="0">
                          <a:effectLst/>
                        </a:rPr>
                        <a:t> </a:t>
                      </a:r>
                      <a:r>
                        <a:rPr lang="es-ES" sz="1400" b="1" u="none" strike="noStrike" dirty="0" err="1">
                          <a:effectLst/>
                        </a:rPr>
                        <a:t>the</a:t>
                      </a:r>
                      <a:r>
                        <a:rPr lang="es-ES" sz="1400" b="1" u="none" strike="noStrike" dirty="0">
                          <a:effectLst/>
                        </a:rPr>
                        <a:t> </a:t>
                      </a:r>
                      <a:r>
                        <a:rPr lang="es-ES" sz="1400" b="1" u="none" strike="noStrike" dirty="0" err="1">
                          <a:effectLst/>
                        </a:rPr>
                        <a:t>project</a:t>
                      </a:r>
                      <a:r>
                        <a:rPr lang="es-ES" sz="1400" b="1" u="none" strike="noStrike" dirty="0">
                          <a:effectLst/>
                        </a:rPr>
                        <a:t> </a:t>
                      </a:r>
                      <a:r>
                        <a:rPr lang="es-ES" sz="1400" b="1" u="none" strike="noStrike" dirty="0" err="1">
                          <a:effectLst/>
                        </a:rPr>
                        <a:t>with</a:t>
                      </a:r>
                      <a:r>
                        <a:rPr lang="es-ES" sz="1400" b="1" u="none" strike="noStrike" dirty="0">
                          <a:effectLst/>
                        </a:rPr>
                        <a:t> a </a:t>
                      </a:r>
                      <a:r>
                        <a:rPr lang="es-ES" sz="1400" b="1" u="none" strike="noStrike" dirty="0" err="1">
                          <a:effectLst/>
                        </a:rPr>
                        <a:t>brand</a:t>
                      </a:r>
                      <a:r>
                        <a:rPr lang="es-ES" sz="1400" b="1" u="none" strike="noStrike" dirty="0">
                          <a:effectLst/>
                        </a:rPr>
                        <a:t> </a:t>
                      </a:r>
                      <a:r>
                        <a:rPr lang="es-ES" sz="1400" b="1" u="none" strike="noStrike" dirty="0" err="1">
                          <a:effectLst/>
                        </a:rPr>
                        <a:t>image</a:t>
                      </a:r>
                      <a:r>
                        <a:rPr lang="es-ES" sz="1400" b="1" u="none" strike="noStrike" dirty="0">
                          <a:effectLst/>
                        </a:rPr>
                        <a:t> </a:t>
                      </a:r>
                      <a:r>
                        <a:rPr lang="es-ES" sz="1400" b="1" u="none" strike="noStrike" dirty="0" err="1">
                          <a:effectLst/>
                        </a:rPr>
                        <a:t>for</a:t>
                      </a:r>
                      <a:r>
                        <a:rPr lang="es-ES" sz="1400" b="1" u="none" strike="noStrike" dirty="0">
                          <a:effectLst/>
                        </a:rPr>
                        <a:t> </a:t>
                      </a:r>
                      <a:r>
                        <a:rPr lang="es-ES" sz="1400" b="1" u="none" strike="noStrike" dirty="0" err="1">
                          <a:effectLst/>
                        </a:rPr>
                        <a:t>all</a:t>
                      </a:r>
                      <a:r>
                        <a:rPr lang="es-ES" sz="1400" b="1" u="none" strike="noStrike" dirty="0">
                          <a:effectLst/>
                        </a:rPr>
                        <a:t> </a:t>
                      </a:r>
                      <a:r>
                        <a:rPr lang="es-ES" sz="1400" b="1" u="none" strike="noStrike" dirty="0" err="1">
                          <a:effectLst/>
                        </a:rPr>
                        <a:t>the</a:t>
                      </a:r>
                      <a:r>
                        <a:rPr lang="es-ES" sz="1400" b="1" u="none" strike="noStrike" dirty="0">
                          <a:effectLst/>
                        </a:rPr>
                        <a:t> </a:t>
                      </a:r>
                      <a:r>
                        <a:rPr lang="es-ES" sz="1400" b="1" u="none" strike="noStrike" dirty="0" err="1">
                          <a:effectLst/>
                        </a:rPr>
                        <a:t>materials</a:t>
                      </a:r>
                      <a:r>
                        <a:rPr lang="es-ES" sz="1400" b="1" u="none" strike="noStrike" dirty="0">
                          <a:effectLst/>
                        </a:rPr>
                        <a:t> </a:t>
                      </a:r>
                      <a:r>
                        <a:rPr lang="es-ES" sz="1400" b="1" u="none" strike="noStrike" dirty="0" err="1">
                          <a:effectLst/>
                        </a:rPr>
                        <a:t>produced</a:t>
                      </a:r>
                      <a:r>
                        <a:rPr lang="es-ES" sz="1400" b="1" u="none" strike="noStrike" dirty="0">
                          <a:effectLst/>
                        </a:rPr>
                        <a:t>.</a:t>
                      </a:r>
                    </a:p>
                    <a:p>
                      <a:pPr algn="just" fontAlgn="ctr"/>
                      <a:endParaRPr lang="es-ES" sz="1400" b="1" u="none" strike="noStrike" dirty="0">
                        <a:effectLst/>
                      </a:endParaRPr>
                    </a:p>
                    <a:p>
                      <a:pPr algn="just" fontAlgn="ctr"/>
                      <a:r>
                        <a:rPr lang="es-ES" sz="1400" b="1" u="none" strike="noStrike" dirty="0">
                          <a:effectLst/>
                        </a:rPr>
                        <a:t>2. </a:t>
                      </a:r>
                      <a:r>
                        <a:rPr lang="es-ES" sz="1400" b="1" u="none" strike="noStrike" dirty="0" err="1">
                          <a:effectLst/>
                        </a:rPr>
                        <a:t>Exploitation</a:t>
                      </a:r>
                      <a:r>
                        <a:rPr lang="es-ES" sz="1400" b="1" u="none" strike="noStrike" dirty="0">
                          <a:effectLst/>
                        </a:rPr>
                        <a:t> </a:t>
                      </a:r>
                    </a:p>
                    <a:p>
                      <a:pPr marL="285750" indent="-285750" algn="just" fontAlgn="ctr">
                        <a:buFont typeface="Arial" panose="020B0604020202020204" pitchFamily="34" charset="0"/>
                        <a:buChar char="•"/>
                      </a:pPr>
                      <a:r>
                        <a:rPr lang="es-ES" sz="1400" b="1" u="none" strike="noStrike" dirty="0" err="1">
                          <a:effectLst/>
                        </a:rPr>
                        <a:t>Ensure</a:t>
                      </a:r>
                      <a:r>
                        <a:rPr lang="es-ES" sz="1400" b="1" u="none" strike="noStrike" dirty="0">
                          <a:effectLst/>
                        </a:rPr>
                        <a:t> </a:t>
                      </a:r>
                      <a:r>
                        <a:rPr lang="es-ES" sz="1400" b="1" u="none" strike="noStrike" dirty="0" err="1">
                          <a:effectLst/>
                        </a:rPr>
                        <a:t>sustainability</a:t>
                      </a:r>
                      <a:r>
                        <a:rPr lang="es-ES" sz="1400" b="1" u="none" strike="noStrike" dirty="0">
                          <a:effectLst/>
                        </a:rPr>
                        <a:t> and </a:t>
                      </a:r>
                      <a:r>
                        <a:rPr lang="es-ES" sz="1400" b="1" u="none" strike="noStrike" dirty="0" err="1">
                          <a:effectLst/>
                        </a:rPr>
                        <a:t>multiplication</a:t>
                      </a:r>
                      <a:r>
                        <a:rPr lang="es-ES" sz="1400" b="1" u="none" strike="noStrike" dirty="0">
                          <a:effectLst/>
                        </a:rPr>
                        <a:t> of </a:t>
                      </a:r>
                      <a:r>
                        <a:rPr lang="es-ES" sz="1400" b="1" u="none" strike="noStrike" dirty="0" err="1">
                          <a:effectLst/>
                        </a:rPr>
                        <a:t>the</a:t>
                      </a:r>
                      <a:r>
                        <a:rPr lang="es-ES" sz="1400" b="1" u="none" strike="noStrike" dirty="0">
                          <a:effectLst/>
                        </a:rPr>
                        <a:t> </a:t>
                      </a:r>
                      <a:r>
                        <a:rPr lang="es-ES" sz="1400" b="1" u="none" strike="noStrike" dirty="0" err="1">
                          <a:effectLst/>
                        </a:rPr>
                        <a:t>results</a:t>
                      </a:r>
                      <a:r>
                        <a:rPr lang="es-ES" sz="1400" b="1" u="none" strike="noStrike" dirty="0">
                          <a:effectLst/>
                        </a:rPr>
                        <a:t>.</a:t>
                      </a:r>
                    </a:p>
                    <a:p>
                      <a:pPr marL="285750" indent="-285750" algn="just" fontAlgn="ctr">
                        <a:buFont typeface="Arial" panose="020B0604020202020204" pitchFamily="34" charset="0"/>
                        <a:buChar char="•"/>
                      </a:pPr>
                      <a:r>
                        <a:rPr lang="es-ES" sz="1400" b="1" u="none" strike="noStrike" dirty="0" err="1">
                          <a:effectLst/>
                        </a:rPr>
                        <a:t>Communicate</a:t>
                      </a:r>
                      <a:r>
                        <a:rPr lang="es-ES" sz="1400" b="1" u="none" strike="noStrike" dirty="0">
                          <a:effectLst/>
                        </a:rPr>
                        <a:t> and </a:t>
                      </a:r>
                      <a:r>
                        <a:rPr lang="es-ES" sz="1400" b="1" u="none" strike="noStrike" dirty="0" err="1">
                          <a:effectLst/>
                        </a:rPr>
                        <a:t>lessons</a:t>
                      </a:r>
                      <a:r>
                        <a:rPr lang="es-ES" sz="1400" b="1" u="none" strike="noStrike" dirty="0">
                          <a:effectLst/>
                        </a:rPr>
                        <a:t> </a:t>
                      </a:r>
                      <a:r>
                        <a:rPr lang="es-ES" sz="1400" b="1" u="none" strike="noStrike" dirty="0" err="1">
                          <a:effectLst/>
                        </a:rPr>
                        <a:t>learnt</a:t>
                      </a:r>
                      <a:r>
                        <a:rPr lang="es-ES" sz="1400" b="1" u="none" strike="noStrike" dirty="0">
                          <a:effectLst/>
                        </a:rPr>
                        <a:t> to </a:t>
                      </a:r>
                      <a:r>
                        <a:rPr lang="es-ES" sz="1400" b="1" u="none" strike="noStrike" dirty="0" err="1">
                          <a:effectLst/>
                        </a:rPr>
                        <a:t>responsible</a:t>
                      </a:r>
                      <a:r>
                        <a:rPr lang="es-ES" sz="1400" b="1" u="none" strike="noStrike" dirty="0">
                          <a:effectLst/>
                        </a:rPr>
                        <a:t> </a:t>
                      </a:r>
                      <a:r>
                        <a:rPr lang="es-ES" sz="1400" b="1" u="none" strike="noStrike" dirty="0" err="1">
                          <a:effectLst/>
                        </a:rPr>
                        <a:t>Policy</a:t>
                      </a:r>
                      <a:r>
                        <a:rPr lang="es-ES" sz="1400" b="1" u="none" strike="noStrike" dirty="0">
                          <a:effectLst/>
                        </a:rPr>
                        <a:t> </a:t>
                      </a:r>
                      <a:r>
                        <a:rPr lang="es-ES" sz="1400" b="1" u="none" strike="noStrike" dirty="0" err="1">
                          <a:effectLst/>
                        </a:rPr>
                        <a:t>Makers</a:t>
                      </a:r>
                      <a:r>
                        <a:rPr lang="es-ES" sz="1400" b="1" u="none" strike="noStrike" dirty="0">
                          <a:effectLst/>
                        </a:rPr>
                        <a:t> and </a:t>
                      </a:r>
                      <a:r>
                        <a:rPr lang="es-ES" sz="1400" b="1" u="none" strike="noStrike" dirty="0" err="1">
                          <a:effectLst/>
                        </a:rPr>
                        <a:t>practitioners</a:t>
                      </a:r>
                      <a:r>
                        <a:rPr lang="es-ES" sz="1400" b="1" u="none" strike="noStrike" dirty="0">
                          <a:effectLst/>
                        </a:rPr>
                        <a:t> to </a:t>
                      </a:r>
                      <a:r>
                        <a:rPr lang="es-ES" sz="1400" b="1" u="none" strike="noStrike" dirty="0" err="1">
                          <a:effectLst/>
                        </a:rPr>
                        <a:t>prompt</a:t>
                      </a:r>
                      <a:r>
                        <a:rPr lang="es-ES" sz="1400" b="1" u="none" strike="noStrike" dirty="0">
                          <a:effectLst/>
                        </a:rPr>
                        <a:t> </a:t>
                      </a:r>
                      <a:r>
                        <a:rPr lang="es-ES" sz="1400" b="1" u="none" strike="noStrike" dirty="0" err="1">
                          <a:effectLst/>
                        </a:rPr>
                        <a:t>them</a:t>
                      </a:r>
                      <a:r>
                        <a:rPr lang="es-ES" sz="1400" b="1" u="none" strike="noStrike" dirty="0">
                          <a:effectLst/>
                        </a:rPr>
                        <a:t> to introduce </a:t>
                      </a:r>
                      <a:r>
                        <a:rPr lang="es-ES" sz="1400" b="1" u="none" strike="noStrike" dirty="0" err="1">
                          <a:effectLst/>
                        </a:rPr>
                        <a:t>changes</a:t>
                      </a:r>
                      <a:r>
                        <a:rPr lang="es-ES" sz="1400" b="1" u="none" strike="noStrike" dirty="0">
                          <a:effectLst/>
                        </a:rPr>
                        <a:t> in </a:t>
                      </a:r>
                      <a:r>
                        <a:rPr lang="es-ES" sz="1400" b="1" u="none" strike="noStrike" dirty="0" err="1">
                          <a:effectLst/>
                        </a:rPr>
                        <a:t>the</a:t>
                      </a:r>
                      <a:r>
                        <a:rPr lang="es-ES" sz="1400" b="1" u="none" strike="noStrike" dirty="0">
                          <a:effectLst/>
                        </a:rPr>
                        <a:t> </a:t>
                      </a:r>
                      <a:r>
                        <a:rPr lang="es-ES" sz="1400" b="1" u="none" strike="noStrike" dirty="0" err="1">
                          <a:effectLst/>
                        </a:rPr>
                        <a:t>education</a:t>
                      </a:r>
                      <a:r>
                        <a:rPr lang="es-ES" sz="1400" b="1" u="none" strike="noStrike" dirty="0">
                          <a:effectLst/>
                        </a:rPr>
                        <a:t> </a:t>
                      </a:r>
                      <a:r>
                        <a:rPr lang="es-ES" sz="1400" b="1" u="none" strike="noStrike" dirty="0" err="1">
                          <a:effectLst/>
                        </a:rPr>
                        <a:t>systems</a:t>
                      </a:r>
                      <a:r>
                        <a:rPr lang="es-ES" sz="1400" b="1" u="none" strike="noStrike" dirty="0">
                          <a:effectLst/>
                        </a:rPr>
                        <a:t>/</a:t>
                      </a:r>
                      <a:r>
                        <a:rPr lang="es-ES" sz="1400" b="1" u="none" strike="noStrike" dirty="0" err="1">
                          <a:effectLst/>
                        </a:rPr>
                        <a:t>curricula</a:t>
                      </a:r>
                      <a:endParaRPr lang="es-ES" sz="1400" b="1" u="none" strike="noStrike" dirty="0">
                        <a:effectLst/>
                      </a:endParaRPr>
                    </a:p>
                    <a:p>
                      <a:pPr marL="285750" indent="-285750" algn="just" fontAlgn="ctr">
                        <a:buFont typeface="Arial" panose="020B0604020202020204" pitchFamily="34" charset="0"/>
                        <a:buChar char="•"/>
                      </a:pPr>
                      <a:r>
                        <a:rPr lang="es-ES" sz="1400" b="1" u="none" strike="noStrike" dirty="0">
                          <a:effectLst/>
                        </a:rPr>
                        <a:t>Transfer </a:t>
                      </a:r>
                      <a:r>
                        <a:rPr lang="es-ES" sz="1400" b="1" u="none" strike="noStrike" dirty="0" err="1">
                          <a:effectLst/>
                        </a:rPr>
                        <a:t>the</a:t>
                      </a:r>
                      <a:r>
                        <a:rPr lang="es-ES" sz="1400" b="1" u="none" strike="noStrike" dirty="0">
                          <a:effectLst/>
                        </a:rPr>
                        <a:t> </a:t>
                      </a:r>
                      <a:r>
                        <a:rPr lang="es-ES" sz="1400" b="1" u="none" strike="noStrike" dirty="0" err="1">
                          <a:effectLst/>
                        </a:rPr>
                        <a:t>best</a:t>
                      </a:r>
                      <a:r>
                        <a:rPr lang="es-ES" sz="1400" b="1" u="none" strike="noStrike" dirty="0">
                          <a:effectLst/>
                        </a:rPr>
                        <a:t> </a:t>
                      </a:r>
                      <a:r>
                        <a:rPr lang="es-ES" sz="1400" b="1" u="none" strike="noStrike" dirty="0" err="1">
                          <a:effectLst/>
                        </a:rPr>
                        <a:t>practices</a:t>
                      </a:r>
                      <a:r>
                        <a:rPr lang="es-ES" sz="1400" b="1" u="none" strike="noStrike" dirty="0">
                          <a:effectLst/>
                        </a:rPr>
                        <a:t> to </a:t>
                      </a:r>
                      <a:r>
                        <a:rPr lang="es-ES" sz="1400" b="1" u="none" strike="noStrike" dirty="0" err="1">
                          <a:effectLst/>
                        </a:rPr>
                        <a:t>other</a:t>
                      </a:r>
                      <a:r>
                        <a:rPr lang="es-ES" sz="1400" b="1" u="none" strike="noStrike" dirty="0">
                          <a:effectLst/>
                        </a:rPr>
                        <a:t> </a:t>
                      </a:r>
                      <a:r>
                        <a:rPr lang="es-ES" sz="1400" b="1" u="none" strike="noStrike" dirty="0" err="1">
                          <a:effectLst/>
                        </a:rPr>
                        <a:t>countries</a:t>
                      </a:r>
                      <a:r>
                        <a:rPr lang="es-ES" sz="1400" b="1" u="none" strike="noStrike" dirty="0">
                          <a:effectLst/>
                        </a:rPr>
                        <a:t>, </a:t>
                      </a:r>
                      <a:r>
                        <a:rPr lang="es-ES" sz="1400" b="1" u="none" strike="noStrike" dirty="0" err="1">
                          <a:effectLst/>
                        </a:rPr>
                        <a:t>universities</a:t>
                      </a:r>
                      <a:r>
                        <a:rPr lang="es-ES" sz="1400" b="1" u="none" strike="noStrike" dirty="0">
                          <a:effectLst/>
                        </a:rPr>
                        <a:t>, </a:t>
                      </a:r>
                      <a:r>
                        <a:rPr lang="es-ES" sz="1400" b="1" u="none" strike="noStrike" dirty="0" err="1">
                          <a:effectLst/>
                        </a:rPr>
                        <a:t>companies</a:t>
                      </a:r>
                      <a:r>
                        <a:rPr lang="es-ES" sz="1400" b="1" u="none" strike="noStrike" dirty="0">
                          <a:effectLst/>
                        </a:rPr>
                        <a:t>, </a:t>
                      </a:r>
                      <a:r>
                        <a:rPr lang="es-ES" sz="1400" b="1" u="none" strike="noStrike" dirty="0" err="1">
                          <a:effectLst/>
                        </a:rPr>
                        <a:t>Schools</a:t>
                      </a:r>
                      <a:r>
                        <a:rPr lang="es-ES" sz="1400" b="1" u="none" strike="noStrike" dirty="0">
                          <a:effectLst/>
                        </a:rPr>
                        <a:t>, </a:t>
                      </a:r>
                      <a:r>
                        <a:rPr lang="es-ES" sz="1400" b="1" u="none" strike="noStrike" dirty="0" err="1">
                          <a:effectLst/>
                        </a:rPr>
                        <a:t>Ministries</a:t>
                      </a:r>
                      <a:r>
                        <a:rPr lang="es-ES" sz="1400" b="1" u="none" strike="noStrike" dirty="0">
                          <a:effectLst/>
                        </a:rPr>
                        <a:t> of </a:t>
                      </a:r>
                      <a:r>
                        <a:rPr lang="es-ES" sz="1400" b="1" u="none" strike="noStrike" dirty="0" err="1">
                          <a:effectLst/>
                        </a:rPr>
                        <a:t>Education</a:t>
                      </a:r>
                      <a:r>
                        <a:rPr lang="es-ES" sz="1400" b="1" u="none" strike="noStrike" dirty="0">
                          <a:effectLst/>
                        </a:rPr>
                        <a:t>. </a:t>
                      </a:r>
                      <a:endParaRPr lang="es-ES" sz="1400" u="none" strike="noStrike" dirty="0">
                        <a:effectLst/>
                      </a:endParaRPr>
                    </a:p>
                  </a:txBody>
                  <a:tcPr marL="3993" marR="3993" marT="3993" marB="0" anchor="ctr"/>
                </a:tc>
                <a:tc rowSpan="9">
                  <a:txBody>
                    <a:bodyPr/>
                    <a:lstStyle/>
                    <a:p>
                      <a:pPr algn="ctr" fontAlgn="ctr"/>
                      <a:r>
                        <a:rPr lang="es-ES" sz="1400" u="none" strike="noStrike" dirty="0">
                          <a:effectLst/>
                        </a:rPr>
                        <a:t>DIE BERATER</a:t>
                      </a:r>
                      <a:endParaRPr lang="es-ES" sz="1400" b="0" i="0" u="none" strike="noStrike" dirty="0">
                        <a:effectLst/>
                        <a:latin typeface="Calibri" panose="020F0502020204030204" pitchFamily="34" charset="0"/>
                      </a:endParaRPr>
                    </a:p>
                  </a:txBody>
                  <a:tcPr marL="3993" marR="3993" marT="3993" marB="0" anchor="ctr"/>
                </a:tc>
                <a:tc>
                  <a:txBody>
                    <a:bodyPr/>
                    <a:lstStyle/>
                    <a:p>
                      <a:pPr algn="ctr" fontAlgn="ctr"/>
                      <a:r>
                        <a:rPr lang="es-ES" sz="1400" b="1" u="none" strike="noStrike" dirty="0">
                          <a:effectLst/>
                        </a:rPr>
                        <a:t>O.19</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Exploitation and Dissemination plan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dirty="0">
                          <a:effectLst/>
                        </a:rPr>
                        <a:t>31/01/2020</a:t>
                      </a:r>
                      <a:endParaRPr lang="es-ES" sz="1400" b="0" i="0" u="none" strike="noStrike" dirty="0">
                        <a:effectLst/>
                        <a:latin typeface="Arial" panose="020B0604020202020204" pitchFamily="34" charset="0"/>
                      </a:endParaRPr>
                    </a:p>
                  </a:txBody>
                  <a:tcPr marL="3993" marR="3993" marT="3993"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3993" marR="3993" marT="3993" marB="0" anchor="ctr"/>
                </a:tc>
                <a:extLst>
                  <a:ext uri="{0D108BD9-81ED-4DB2-BD59-A6C34878D82A}">
                    <a16:rowId xmlns="" xmlns:a16="http://schemas.microsoft.com/office/drawing/2014/main" val="3983792999"/>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O.20</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Project logo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15/12/2019</a:t>
                      </a:r>
                      <a:endParaRPr lang="es-ES" sz="1400" b="0" i="0" u="none" strike="noStrike">
                        <a:effectLst/>
                        <a:latin typeface="Arial" panose="020B0604020202020204" pitchFamily="34" charset="0"/>
                      </a:endParaRPr>
                    </a:p>
                  </a:txBody>
                  <a:tcPr marL="3993" marR="3993" marT="3993"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3993" marR="3993" marT="3993" marB="0" anchor="ctr"/>
                </a:tc>
                <a:extLst>
                  <a:ext uri="{0D108BD9-81ED-4DB2-BD59-A6C34878D82A}">
                    <a16:rowId xmlns="" xmlns:a16="http://schemas.microsoft.com/office/drawing/2014/main" val="1591992084"/>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O.21</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Project poster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dirty="0">
                          <a:effectLst/>
                        </a:rPr>
                        <a:t>01/03/2020</a:t>
                      </a:r>
                      <a:endParaRPr lang="es-ES" sz="1400" b="0" i="0" u="none" strike="noStrike" dirty="0">
                        <a:effectLst/>
                        <a:latin typeface="Arial" panose="020B0604020202020204" pitchFamily="34" charset="0"/>
                      </a:endParaRPr>
                    </a:p>
                  </a:txBody>
                  <a:tcPr marL="3993" marR="3993" marT="3993" marB="0" anchor="ctr"/>
                </a:tc>
                <a:tc>
                  <a:txBody>
                    <a:bodyPr/>
                    <a:lstStyle/>
                    <a:p>
                      <a:pPr algn="ctr" fontAlgn="ctr"/>
                      <a:r>
                        <a:rPr lang="es-ES" sz="1400" u="none" strike="noStrike" dirty="0" err="1">
                          <a:effectLst/>
                        </a:rPr>
                        <a:t>All</a:t>
                      </a:r>
                      <a:r>
                        <a:rPr lang="es-ES" sz="1400" u="none" strike="noStrike" dirty="0">
                          <a:effectLst/>
                        </a:rPr>
                        <a:t> </a:t>
                      </a:r>
                      <a:r>
                        <a:rPr lang="es-ES" sz="1400" u="none" strike="noStrike" dirty="0" err="1">
                          <a:effectLst/>
                        </a:rPr>
                        <a:t>languag</a:t>
                      </a:r>
                      <a:r>
                        <a:rPr lang="es-ES" sz="1400" u="none" strike="noStrike" dirty="0">
                          <a:effectLst/>
                        </a:rPr>
                        <a:t>.</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3884844098"/>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O.22</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Project web site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dirty="0">
                          <a:effectLst/>
                        </a:rPr>
                        <a:t>15/01/2020</a:t>
                      </a:r>
                      <a:endParaRPr lang="es-ES" sz="1400" b="0" i="0" u="none" strike="noStrike" dirty="0">
                        <a:effectLst/>
                        <a:latin typeface="Arial" panose="020B0604020202020204" pitchFamily="34" charset="0"/>
                      </a:endParaRPr>
                    </a:p>
                  </a:txBody>
                  <a:tcPr marL="3993" marR="3993" marT="3993" marB="0" anchor="ctr"/>
                </a:tc>
                <a:tc>
                  <a:txBody>
                    <a:bodyPr/>
                    <a:lstStyle/>
                    <a:p>
                      <a:pPr algn="ctr" fontAlgn="ctr"/>
                      <a:r>
                        <a:rPr lang="es-ES" sz="1400" u="none" strike="noStrike" dirty="0" err="1">
                          <a:effectLst/>
                        </a:rPr>
                        <a:t>All</a:t>
                      </a:r>
                      <a:r>
                        <a:rPr lang="es-ES" sz="1400" u="none" strike="noStrike" dirty="0">
                          <a:effectLst/>
                        </a:rPr>
                        <a:t> </a:t>
                      </a:r>
                      <a:r>
                        <a:rPr lang="es-ES" sz="1400" u="none" strike="noStrike" dirty="0" err="1">
                          <a:effectLst/>
                        </a:rPr>
                        <a:t>languag</a:t>
                      </a:r>
                      <a:r>
                        <a:rPr lang="es-ES" sz="1400" u="none" strike="noStrike" dirty="0">
                          <a:effectLst/>
                        </a:rPr>
                        <a:t>.</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1655758616"/>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O.23</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 Press release/scientific articles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From Nov 2019 to OCT 2022</a:t>
                      </a:r>
                      <a:endParaRPr lang="es-ES" sz="1400" b="0" i="0" u="none" strike="noStrike">
                        <a:effectLst/>
                        <a:latin typeface="Arial" panose="020B0604020202020204" pitchFamily="34" charset="0"/>
                      </a:endParaRPr>
                    </a:p>
                  </a:txBody>
                  <a:tcPr marL="3993" marR="3993" marT="399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u="none" strike="noStrike" dirty="0" err="1">
                          <a:effectLst/>
                        </a:rPr>
                        <a:t>All</a:t>
                      </a:r>
                      <a:r>
                        <a:rPr lang="es-ES" sz="1400" u="none" strike="noStrike" dirty="0">
                          <a:effectLst/>
                        </a:rPr>
                        <a:t> </a:t>
                      </a:r>
                      <a:r>
                        <a:rPr lang="es-ES" sz="1400" u="none" strike="noStrike" dirty="0" err="1">
                          <a:effectLst/>
                        </a:rPr>
                        <a:t>languag</a:t>
                      </a:r>
                      <a:r>
                        <a:rPr lang="es-ES" sz="1400" u="none" strike="noStrike" dirty="0">
                          <a:effectLst/>
                        </a:rPr>
                        <a:t>.</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3696750501"/>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O.24</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 Presentations in conferences and events at european and wider level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From JAN 2020 to OCT 2022</a:t>
                      </a:r>
                      <a:endParaRPr lang="es-ES" sz="1400" b="0" i="0" u="none" strike="noStrike">
                        <a:effectLst/>
                        <a:latin typeface="Arial" panose="020B0604020202020204" pitchFamily="34" charset="0"/>
                      </a:endParaRPr>
                    </a:p>
                  </a:txBody>
                  <a:tcPr marL="3993" marR="3993" marT="3993" marB="0" anchor="ctr"/>
                </a:tc>
                <a:tc>
                  <a:txBody>
                    <a:bodyPr/>
                    <a:lstStyle/>
                    <a:p>
                      <a:pPr algn="ctr" fontAlgn="ctr"/>
                      <a:r>
                        <a:rPr lang="es-ES" sz="1400" u="none" strike="noStrike" dirty="0" err="1">
                          <a:effectLst/>
                        </a:rPr>
                        <a:t>All</a:t>
                      </a:r>
                      <a:r>
                        <a:rPr lang="es-ES" sz="1400" u="none" strike="noStrike" dirty="0">
                          <a:effectLst/>
                        </a:rPr>
                        <a:t> </a:t>
                      </a:r>
                      <a:r>
                        <a:rPr lang="es-ES" sz="1400" u="none" strike="noStrike" dirty="0" err="1">
                          <a:effectLst/>
                        </a:rPr>
                        <a:t>languag</a:t>
                      </a:r>
                      <a:r>
                        <a:rPr lang="es-ES" sz="1400" u="none" strike="noStrike" dirty="0">
                          <a:effectLst/>
                        </a:rPr>
                        <a:t>.</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527987169"/>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O.25</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Handbook for in-school placement in European ITE HE degrees</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dirty="0">
                          <a:effectLst/>
                        </a:rPr>
                        <a:t>01/06/2022</a:t>
                      </a:r>
                      <a:endParaRPr lang="es-ES" sz="1400" b="0" i="0" u="none" strike="noStrike" dirty="0">
                        <a:effectLst/>
                        <a:latin typeface="Arial" panose="020B0604020202020204" pitchFamily="34" charset="0"/>
                      </a:endParaRPr>
                    </a:p>
                  </a:txBody>
                  <a:tcPr marL="3993" marR="3993" marT="3993" marB="0" anchor="ctr"/>
                </a:tc>
                <a:tc>
                  <a:txBody>
                    <a:bodyPr/>
                    <a:lstStyle/>
                    <a:p>
                      <a:pPr algn="ctr" fontAlgn="ctr"/>
                      <a:r>
                        <a:rPr lang="es-ES" sz="1400" u="none" strike="noStrike" dirty="0" err="1">
                          <a:effectLst/>
                        </a:rPr>
                        <a:t>All</a:t>
                      </a:r>
                      <a:r>
                        <a:rPr lang="es-ES" sz="1400" u="none" strike="noStrike" dirty="0">
                          <a:effectLst/>
                        </a:rPr>
                        <a:t> </a:t>
                      </a:r>
                      <a:r>
                        <a:rPr lang="es-ES" sz="1400" u="none" strike="noStrike" dirty="0" err="1">
                          <a:effectLst/>
                        </a:rPr>
                        <a:t>languag</a:t>
                      </a:r>
                      <a:r>
                        <a:rPr lang="es-ES" sz="1400" u="none" strike="noStrike" dirty="0">
                          <a:effectLst/>
                        </a:rPr>
                        <a:t>.</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1717673255"/>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O.26</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EKT national events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dirty="0">
                          <a:effectLst/>
                        </a:rPr>
                        <a:t>30/10/2022</a:t>
                      </a:r>
                      <a:endParaRPr lang="es-ES" sz="1400" b="0" i="0" u="none" strike="noStrike" dirty="0">
                        <a:effectLst/>
                        <a:latin typeface="Arial" panose="020B0604020202020204" pitchFamily="34" charset="0"/>
                      </a:endParaRPr>
                    </a:p>
                  </a:txBody>
                  <a:tcPr marL="3993" marR="3993" marT="3993" marB="0" anchor="ctr"/>
                </a:tc>
                <a:tc>
                  <a:txBody>
                    <a:bodyPr/>
                    <a:lstStyle/>
                    <a:p>
                      <a:pPr algn="ctr" fontAlgn="ctr"/>
                      <a:r>
                        <a:rPr lang="es-ES" sz="1400" u="none" strike="noStrike">
                          <a:effectLst/>
                        </a:rPr>
                        <a:t>English</a:t>
                      </a:r>
                      <a:endParaRPr lang="es-ES" sz="1400" b="0" i="0" u="none" strike="noStrike">
                        <a:effectLst/>
                        <a:latin typeface="Arial" panose="020B0604020202020204" pitchFamily="34" charset="0"/>
                      </a:endParaRPr>
                    </a:p>
                  </a:txBody>
                  <a:tcPr marL="3993" marR="3993" marT="3993" marB="0" anchor="ctr"/>
                </a:tc>
                <a:extLst>
                  <a:ext uri="{0D108BD9-81ED-4DB2-BD59-A6C34878D82A}">
                    <a16:rowId xmlns="" xmlns:a16="http://schemas.microsoft.com/office/drawing/2014/main" val="995710983"/>
                  </a:ext>
                </a:extLst>
              </a:tr>
              <a:tr h="452596">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O.27</a:t>
                      </a:r>
                      <a:endParaRPr lang="es-ES" sz="1400" b="1" i="0" u="none" strike="noStrike" dirty="0">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Report on exploitation and dissemination plan </a:t>
                      </a:r>
                      <a:endParaRPr lang="es-ES" sz="1400" b="0" i="0" u="none" strike="noStrike">
                        <a:effectLst/>
                        <a:latin typeface="Calibri" panose="020F0502020204030204" pitchFamily="34" charset="0"/>
                      </a:endParaRPr>
                    </a:p>
                  </a:txBody>
                  <a:tcPr marL="3993" marR="3993" marT="3993" marB="0" anchor="ctr"/>
                </a:tc>
                <a:tc>
                  <a:txBody>
                    <a:bodyPr/>
                    <a:lstStyle/>
                    <a:p>
                      <a:pPr algn="ctr" fontAlgn="ctr"/>
                      <a:r>
                        <a:rPr lang="es-ES" sz="1400" u="none" strike="noStrike">
                          <a:effectLst/>
                        </a:rPr>
                        <a:t>From SEPT 2022</a:t>
                      </a:r>
                      <a:br>
                        <a:rPr lang="es-ES" sz="1400" u="none" strike="noStrike">
                          <a:effectLst/>
                        </a:rPr>
                      </a:br>
                      <a:r>
                        <a:rPr lang="es-ES" sz="1400" u="none" strike="noStrike">
                          <a:effectLst/>
                        </a:rPr>
                        <a:t>to OCT 2022</a:t>
                      </a:r>
                      <a:endParaRPr lang="es-ES" sz="1400" b="0" i="0" u="none" strike="noStrike">
                        <a:effectLst/>
                        <a:latin typeface="Arial" panose="020B0604020202020204" pitchFamily="34" charset="0"/>
                      </a:endParaRPr>
                    </a:p>
                  </a:txBody>
                  <a:tcPr marL="3993" marR="3993" marT="3993"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3993" marR="3993" marT="3993" marB="0" anchor="ctr"/>
                </a:tc>
                <a:extLst>
                  <a:ext uri="{0D108BD9-81ED-4DB2-BD59-A6C34878D82A}">
                    <a16:rowId xmlns="" xmlns:a16="http://schemas.microsoft.com/office/drawing/2014/main" val="3010488842"/>
                  </a:ext>
                </a:extLst>
              </a:tr>
            </a:tbl>
          </a:graphicData>
        </a:graphic>
      </p:graphicFrame>
    </p:spTree>
    <p:extLst>
      <p:ext uri="{BB962C8B-B14F-4D97-AF65-F5344CB8AC3E}">
        <p14:creationId xmlns:p14="http://schemas.microsoft.com/office/powerpoint/2010/main" val="36663613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Methodology and Work </a:t>
            </a:r>
            <a:r>
              <a:rPr lang="en-US" sz="2400" b="1" dirty="0" err="1">
                <a:solidFill>
                  <a:schemeClr val="bg1"/>
                </a:solidFill>
              </a:rPr>
              <a:t>Estructure</a:t>
            </a:r>
            <a:r>
              <a:rPr lang="en-US" sz="2400" b="1" dirty="0">
                <a:solidFill>
                  <a:schemeClr val="bg1"/>
                </a:solidFill>
              </a:rPr>
              <a:t> (Partners involved) </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858" y="1844824"/>
            <a:ext cx="8245475" cy="40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46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Schedule and  work sequence</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 xmlns:a16="http://schemas.microsoft.com/office/drawing/2014/main" id="{0FF2B102-C608-9249-A88B-67051A78F33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96" y="1625613"/>
            <a:ext cx="9144000" cy="4251659"/>
          </a:xfrm>
          <a:prstGeom prst="rect">
            <a:avLst/>
          </a:prstGeom>
        </p:spPr>
      </p:pic>
    </p:spTree>
    <p:extLst>
      <p:ext uri="{BB962C8B-B14F-4D97-AF65-F5344CB8AC3E}">
        <p14:creationId xmlns:p14="http://schemas.microsoft.com/office/powerpoint/2010/main" val="9399266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Questions and </a:t>
            </a:r>
            <a:r>
              <a:rPr lang="en-US" sz="2400" b="1" dirty="0" err="1">
                <a:solidFill>
                  <a:schemeClr val="bg1"/>
                </a:solidFill>
              </a:rPr>
              <a:t>doubts</a:t>
            </a:r>
            <a:r>
              <a:rPr lang="en-US" sz="2400" b="1" dirty="0">
                <a:solidFill>
                  <a:schemeClr val="bg1"/>
                </a:solidFill>
              </a:rPr>
              <a:t>?</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2"/>
          <p:cNvSpPr txBox="1"/>
          <p:nvPr/>
        </p:nvSpPr>
        <p:spPr>
          <a:xfrm>
            <a:off x="2898688" y="3441982"/>
            <a:ext cx="3431067" cy="830997"/>
          </a:xfrm>
          <a:prstGeom prst="rect">
            <a:avLst/>
          </a:prstGeom>
          <a:noFill/>
        </p:spPr>
        <p:txBody>
          <a:bodyPr wrap="none" rtlCol="0">
            <a:spAutoFit/>
          </a:bodyPr>
          <a:lstStyle/>
          <a:p>
            <a:r>
              <a:rPr lang="es-ES" sz="2400" b="1" dirty="0" err="1"/>
              <a:t>Thanks</a:t>
            </a:r>
            <a:r>
              <a:rPr lang="es-ES" sz="2400" b="1" dirty="0"/>
              <a:t> </a:t>
            </a:r>
            <a:r>
              <a:rPr lang="es-ES" sz="2400" b="1" dirty="0" err="1"/>
              <a:t>for</a:t>
            </a:r>
            <a:r>
              <a:rPr lang="es-ES" sz="2400" b="1" dirty="0"/>
              <a:t> </a:t>
            </a:r>
            <a:r>
              <a:rPr lang="es-ES" sz="2400" b="1" dirty="0" err="1"/>
              <a:t>your</a:t>
            </a:r>
            <a:r>
              <a:rPr lang="es-ES" sz="2400" b="1" dirty="0"/>
              <a:t> </a:t>
            </a:r>
            <a:r>
              <a:rPr lang="es-ES" sz="2400" b="1" dirty="0" err="1"/>
              <a:t>attention</a:t>
            </a:r>
          </a:p>
          <a:p>
            <a:endParaRPr lang="es-ES" sz="2400" dirty="0"/>
          </a:p>
        </p:txBody>
      </p:sp>
      <p:sp>
        <p:nvSpPr>
          <p:cNvPr id="3" name="CuadroTexto 2"/>
          <p:cNvSpPr txBox="1"/>
          <p:nvPr/>
        </p:nvSpPr>
        <p:spPr>
          <a:xfrm>
            <a:off x="3203848" y="4221088"/>
            <a:ext cx="3173640" cy="707886"/>
          </a:xfrm>
          <a:prstGeom prst="rect">
            <a:avLst/>
          </a:prstGeom>
          <a:noFill/>
        </p:spPr>
        <p:txBody>
          <a:bodyPr wrap="none" rtlCol="0">
            <a:spAutoFit/>
          </a:bodyPr>
          <a:lstStyle/>
          <a:p>
            <a:pPr algn="ctr"/>
            <a:r>
              <a:rPr lang="es-ES" sz="2000" b="1"/>
              <a:t>Carmen Fern</a:t>
            </a:r>
            <a:r>
              <a:rPr lang="es-ES" sz="2000" b="1"/>
              <a:t>ández Morante</a:t>
            </a:r>
          </a:p>
          <a:p>
            <a:pPr algn="ctr"/>
            <a:r>
              <a:rPr lang="es-ES" sz="2000" b="1"/>
              <a:t>carmen.morante@usc.es</a:t>
            </a:r>
            <a:endParaRPr lang="es-ES" sz="2000" b="1"/>
          </a:p>
        </p:txBody>
      </p:sp>
    </p:spTree>
    <p:extLst>
      <p:ext uri="{BB962C8B-B14F-4D97-AF65-F5344CB8AC3E}">
        <p14:creationId xmlns:p14="http://schemas.microsoft.com/office/powerpoint/2010/main" val="238510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150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1331640" y="1557947"/>
            <a:ext cx="7056785" cy="4247317"/>
          </a:xfrm>
          <a:prstGeom prst="rect">
            <a:avLst/>
          </a:prstGeom>
          <a:noFill/>
        </p:spPr>
        <p:txBody>
          <a:bodyPr wrap="square" rtlCol="0">
            <a:spAutoFit/>
          </a:bodyPr>
          <a:lstStyle/>
          <a:p>
            <a:pPr marL="342900" indent="-342900">
              <a:spcAft>
                <a:spcPts val="1200"/>
              </a:spcAft>
              <a:buFont typeface="+mj-lt"/>
              <a:buAutoNum type="arabicPeriod"/>
            </a:pPr>
            <a:r>
              <a:rPr lang="en-US" b="1" dirty="0">
                <a:solidFill>
                  <a:srgbClr val="002060"/>
                </a:solidFill>
              </a:rPr>
              <a:t>EKT Project relevance</a:t>
            </a:r>
          </a:p>
          <a:p>
            <a:pPr lvl="1">
              <a:spcAft>
                <a:spcPts val="1200"/>
              </a:spcAft>
            </a:pPr>
            <a:r>
              <a:rPr lang="en-US" b="1" dirty="0">
                <a:solidFill>
                  <a:srgbClr val="002060"/>
                </a:solidFill>
              </a:rPr>
              <a:t>1.1. Aims and objectives  </a:t>
            </a:r>
          </a:p>
          <a:p>
            <a:pPr lvl="1">
              <a:spcAft>
                <a:spcPts val="1200"/>
              </a:spcAft>
            </a:pPr>
            <a:r>
              <a:rPr lang="en-US" b="1" dirty="0">
                <a:solidFill>
                  <a:srgbClr val="002060"/>
                </a:solidFill>
              </a:rPr>
              <a:t>1.2. Strategic triangle</a:t>
            </a:r>
          </a:p>
          <a:p>
            <a:pPr lvl="1">
              <a:spcAft>
                <a:spcPts val="1200"/>
              </a:spcAft>
            </a:pPr>
            <a:r>
              <a:rPr lang="en-US" b="1" dirty="0">
                <a:solidFill>
                  <a:srgbClr val="002060"/>
                </a:solidFill>
              </a:rPr>
              <a:t>1.3. Cooperation dynamics between ICT companies</a:t>
            </a:r>
          </a:p>
          <a:p>
            <a:pPr lvl="1">
              <a:spcAft>
                <a:spcPts val="1200"/>
              </a:spcAft>
            </a:pPr>
            <a:r>
              <a:rPr lang="en-US" b="1" dirty="0">
                <a:solidFill>
                  <a:srgbClr val="002060"/>
                </a:solidFill>
              </a:rPr>
              <a:t>1.4. High component of educational and technological innovation</a:t>
            </a:r>
          </a:p>
          <a:p>
            <a:pPr lvl="1">
              <a:spcAft>
                <a:spcPts val="1200"/>
              </a:spcAft>
            </a:pPr>
            <a:r>
              <a:rPr lang="en-US" b="1" dirty="0">
                <a:solidFill>
                  <a:srgbClr val="002060"/>
                </a:solidFill>
              </a:rPr>
              <a:t>1.5. Contexts and target groups</a:t>
            </a:r>
          </a:p>
          <a:p>
            <a:pPr marL="342900" indent="-342900">
              <a:spcAft>
                <a:spcPts val="1200"/>
              </a:spcAft>
              <a:buFont typeface="+mj-lt"/>
              <a:buAutoNum type="arabicPeriod"/>
            </a:pPr>
            <a:r>
              <a:rPr lang="en-US" b="1" dirty="0">
                <a:solidFill>
                  <a:srgbClr val="002060"/>
                </a:solidFill>
              </a:rPr>
              <a:t>EKT Methodology and work structure</a:t>
            </a:r>
          </a:p>
          <a:p>
            <a:pPr lvl="1">
              <a:spcAft>
                <a:spcPts val="1200"/>
              </a:spcAft>
            </a:pPr>
            <a:r>
              <a:rPr lang="en-US" b="1" dirty="0">
                <a:solidFill>
                  <a:srgbClr val="002060"/>
                </a:solidFill>
              </a:rPr>
              <a:t>2.1. Work packages</a:t>
            </a:r>
          </a:p>
          <a:p>
            <a:pPr lvl="1">
              <a:spcAft>
                <a:spcPts val="1200"/>
              </a:spcAft>
            </a:pPr>
            <a:r>
              <a:rPr lang="en-US" b="1" dirty="0">
                <a:solidFill>
                  <a:srgbClr val="002060"/>
                </a:solidFill>
              </a:rPr>
              <a:t>2.2. Intellectual Outputs</a:t>
            </a:r>
          </a:p>
          <a:p>
            <a:pPr marL="342900" indent="-342900">
              <a:spcAft>
                <a:spcPts val="1200"/>
              </a:spcAft>
              <a:buFont typeface="+mj-lt"/>
              <a:buAutoNum type="arabicPeriod"/>
            </a:pPr>
            <a:r>
              <a:rPr lang="en-US" b="1" dirty="0">
                <a:solidFill>
                  <a:srgbClr val="002060"/>
                </a:solidFill>
              </a:rPr>
              <a:t>Schedule and work sequence</a:t>
            </a:r>
          </a:p>
        </p:txBody>
      </p:sp>
      <p:pic>
        <p:nvPicPr>
          <p:cNvPr id="24" name="23 Imagen"/>
          <p:cNvPicPr/>
          <p:nvPr/>
        </p:nvPicPr>
        <p:blipFill>
          <a:blip r:embed="rId2">
            <a:lum/>
            <a:alphaModFix/>
          </a:blip>
          <a:srcRect/>
          <a:stretch>
            <a:fillRect/>
          </a:stretch>
        </p:blipFill>
        <p:spPr>
          <a:xfrm>
            <a:off x="252138" y="6279944"/>
            <a:ext cx="745233" cy="520536"/>
          </a:xfrm>
          <a:prstGeom prst="rect">
            <a:avLst/>
          </a:prstGeom>
          <a:noFill/>
          <a:ln>
            <a:noFill/>
            <a:prstDash/>
          </a:ln>
        </p:spPr>
      </p:pic>
      <p:pic>
        <p:nvPicPr>
          <p:cNvPr id="25" name="24 Imagen" descr="C:\Users\Lorena\Desktop\ÁLBA\GESTION GE\LOGO.png"/>
          <p:cNvPicPr/>
          <p:nvPr/>
        </p:nvPicPr>
        <p:blipFill>
          <a:blip r:embed="rId3">
            <a:lum/>
            <a:alphaModFix/>
          </a:blip>
          <a:srcRect/>
          <a:stretch>
            <a:fillRect/>
          </a:stretch>
        </p:blipFill>
        <p:spPr>
          <a:xfrm>
            <a:off x="3923927" y="6343657"/>
            <a:ext cx="638531" cy="417448"/>
          </a:xfrm>
          <a:prstGeom prst="rect">
            <a:avLst/>
          </a:prstGeom>
          <a:noFill/>
          <a:ln>
            <a:noFill/>
            <a:prstDash/>
          </a:ln>
        </p:spPr>
      </p:pic>
      <p:pic>
        <p:nvPicPr>
          <p:cNvPr id="26" name="25 Imagen" descr="C:\Users\Quique\Desktop\cofinanciadoEN_derecha.png"/>
          <p:cNvPicPr/>
          <p:nvPr/>
        </p:nvPicPr>
        <p:blipFill>
          <a:blip r:embed="rId4">
            <a:lum/>
            <a:alphaModFix/>
          </a:blip>
          <a:srcRect/>
          <a:stretch>
            <a:fillRect/>
          </a:stretch>
        </p:blipFill>
        <p:spPr>
          <a:xfrm>
            <a:off x="6638209" y="6343657"/>
            <a:ext cx="2254272" cy="474680"/>
          </a:xfrm>
          <a:prstGeom prst="rect">
            <a:avLst/>
          </a:prstGeom>
          <a:noFill/>
          <a:ln>
            <a:noFill/>
            <a:prstDash/>
          </a:ln>
        </p:spPr>
      </p:pic>
      <p:cxnSp>
        <p:nvCxnSpPr>
          <p:cNvPr id="28" name="27 Conector recto"/>
          <p:cNvCxnSpPr/>
          <p:nvPr/>
        </p:nvCxnSpPr>
        <p:spPr>
          <a:xfrm>
            <a:off x="927303" y="1412776"/>
            <a:ext cx="728939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917762" y="5949280"/>
            <a:ext cx="728939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9540" y="-25742"/>
            <a:ext cx="9163079" cy="101714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8129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Project relevance: aims and objectives</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0">
            <a:extLst>
              <a:ext uri="{FF2B5EF4-FFF2-40B4-BE49-F238E27FC236}">
                <a16:creationId xmlns="" xmlns:a16="http://schemas.microsoft.com/office/drawing/2014/main" id="{B40D54B3-71F8-6048-9DF8-932ABAF61628}"/>
              </a:ext>
            </a:extLst>
          </p:cNvPr>
          <p:cNvSpPr txBox="1"/>
          <p:nvPr/>
        </p:nvSpPr>
        <p:spPr>
          <a:xfrm>
            <a:off x="294209" y="1772816"/>
            <a:ext cx="8424936" cy="923330"/>
          </a:xfrm>
          <a:prstGeom prst="rect">
            <a:avLst/>
          </a:prstGeom>
          <a:noFill/>
        </p:spPr>
        <p:txBody>
          <a:bodyPr wrap="square" rtlCol="0">
            <a:spAutoFit/>
          </a:bodyPr>
          <a:lstStyle/>
          <a:p>
            <a:pPr algn="just">
              <a:spcAft>
                <a:spcPts val="1200"/>
              </a:spcAft>
            </a:pPr>
            <a:r>
              <a:rPr lang="es-ES" b="1" dirty="0">
                <a:solidFill>
                  <a:srgbClr val="21298F"/>
                </a:solidFill>
              </a:rPr>
              <a:t>1. </a:t>
            </a:r>
            <a:r>
              <a:rPr lang="es-ES" dirty="0">
                <a:solidFill>
                  <a:srgbClr val="21298F"/>
                </a:solidFill>
              </a:rPr>
              <a:t>To</a:t>
            </a:r>
            <a:r>
              <a:rPr lang="es-ES" b="1" dirty="0">
                <a:solidFill>
                  <a:srgbClr val="21298F"/>
                </a:solidFill>
              </a:rPr>
              <a:t> improve the quality of</a:t>
            </a:r>
            <a:r>
              <a:rPr lang="es-ES" dirty="0">
                <a:solidFill>
                  <a:srgbClr val="21298F"/>
                </a:solidFill>
              </a:rPr>
              <a:t> </a:t>
            </a:r>
            <a:r>
              <a:rPr lang="es-ES" b="1" dirty="0">
                <a:solidFill>
                  <a:srgbClr val="21298F"/>
                </a:solidFill>
              </a:rPr>
              <a:t>Initial Teacher Education and support during in-school teaching practice </a:t>
            </a:r>
            <a:r>
              <a:rPr lang="en-GB" b="1" dirty="0">
                <a:solidFill>
                  <a:srgbClr val="21298F"/>
                </a:solidFill>
              </a:rPr>
              <a:t>(in-school placement)</a:t>
            </a:r>
            <a:r>
              <a:rPr lang="es-ES" b="1" dirty="0">
                <a:solidFill>
                  <a:srgbClr val="21298F"/>
                </a:solidFill>
              </a:rPr>
              <a:t> </a:t>
            </a:r>
            <a:r>
              <a:rPr lang="es-ES" dirty="0">
                <a:solidFill>
                  <a:srgbClr val="21298F"/>
                </a:solidFill>
              </a:rPr>
              <a:t>which constitutes one of its essential components</a:t>
            </a:r>
          </a:p>
        </p:txBody>
      </p:sp>
      <p:sp>
        <p:nvSpPr>
          <p:cNvPr id="19" name="CuadroTexto 13">
            <a:extLst>
              <a:ext uri="{FF2B5EF4-FFF2-40B4-BE49-F238E27FC236}">
                <a16:creationId xmlns="" xmlns:a16="http://schemas.microsoft.com/office/drawing/2014/main" id="{0B9AE708-9B09-9D44-9753-327066707D25}"/>
              </a:ext>
            </a:extLst>
          </p:cNvPr>
          <p:cNvSpPr txBox="1"/>
          <p:nvPr/>
        </p:nvSpPr>
        <p:spPr>
          <a:xfrm>
            <a:off x="533996" y="3501008"/>
            <a:ext cx="8185149" cy="2339102"/>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s-ES" dirty="0">
                <a:solidFill>
                  <a:srgbClr val="21298F"/>
                </a:solidFill>
              </a:rPr>
              <a:t>promote dynamics of </a:t>
            </a:r>
            <a:r>
              <a:rPr lang="es-ES" b="1" dirty="0">
                <a:solidFill>
                  <a:srgbClr val="21298F"/>
                </a:solidFill>
              </a:rPr>
              <a:t>coordinated work </a:t>
            </a:r>
            <a:r>
              <a:rPr lang="es-ES" dirty="0">
                <a:solidFill>
                  <a:srgbClr val="21298F"/>
                </a:solidFill>
              </a:rPr>
              <a:t>between the university and non-university teachers who supervise and accompany the </a:t>
            </a:r>
            <a:r>
              <a:rPr lang="es-ES" dirty="0" err="1">
                <a:solidFill>
                  <a:srgbClr val="21298F"/>
                </a:solidFill>
              </a:rPr>
              <a:t>student</a:t>
            </a:r>
            <a:r>
              <a:rPr lang="es-ES" dirty="0">
                <a:solidFill>
                  <a:srgbClr val="21298F"/>
                </a:solidFill>
              </a:rPr>
              <a:t> during the </a:t>
            </a:r>
            <a:r>
              <a:rPr lang="es-ES" b="1" dirty="0" err="1">
                <a:solidFill>
                  <a:srgbClr val="21298F"/>
                </a:solidFill>
              </a:rPr>
              <a:t>internship</a:t>
            </a:r>
            <a:r>
              <a:rPr lang="es-ES" b="1" dirty="0">
                <a:solidFill>
                  <a:srgbClr val="21298F"/>
                </a:solidFill>
              </a:rPr>
              <a:t> </a:t>
            </a:r>
            <a:r>
              <a:rPr lang="es-ES" b="1" dirty="0" err="1">
                <a:solidFill>
                  <a:srgbClr val="21298F"/>
                </a:solidFill>
              </a:rPr>
              <a:t>period</a:t>
            </a:r>
            <a:r>
              <a:rPr lang="es-ES" b="1" dirty="0">
                <a:solidFill>
                  <a:srgbClr val="21298F"/>
                </a:solidFill>
              </a:rPr>
              <a:t>.</a:t>
            </a:r>
          </a:p>
          <a:p>
            <a:pPr marL="342900" indent="-342900" algn="just">
              <a:spcAft>
                <a:spcPts val="1200"/>
              </a:spcAft>
              <a:buFont typeface="Arial" panose="020B0604020202020204" pitchFamily="34" charset="0"/>
              <a:buChar char="•"/>
            </a:pPr>
            <a:r>
              <a:rPr lang="es-ES" dirty="0" err="1">
                <a:solidFill>
                  <a:srgbClr val="21298F"/>
                </a:solidFill>
              </a:rPr>
              <a:t>allow</a:t>
            </a:r>
            <a:r>
              <a:rPr lang="es-ES" dirty="0">
                <a:solidFill>
                  <a:srgbClr val="21298F"/>
                </a:solidFill>
              </a:rPr>
              <a:t> the </a:t>
            </a:r>
            <a:r>
              <a:rPr lang="es-ES" b="1" dirty="0" err="1">
                <a:solidFill>
                  <a:srgbClr val="21298F"/>
                </a:solidFill>
              </a:rPr>
              <a:t>individualized</a:t>
            </a:r>
            <a:r>
              <a:rPr lang="es-ES" b="1" dirty="0">
                <a:solidFill>
                  <a:srgbClr val="21298F"/>
                </a:solidFill>
              </a:rPr>
              <a:t> </a:t>
            </a:r>
            <a:r>
              <a:rPr lang="es-ES" b="1" dirty="0" err="1">
                <a:solidFill>
                  <a:srgbClr val="21298F"/>
                </a:solidFill>
              </a:rPr>
              <a:t>follow</a:t>
            </a:r>
            <a:r>
              <a:rPr lang="es-ES" b="1" dirty="0">
                <a:solidFill>
                  <a:srgbClr val="21298F"/>
                </a:solidFill>
              </a:rPr>
              <a:t>-up of </a:t>
            </a:r>
            <a:r>
              <a:rPr lang="es-ES" b="1" dirty="0" err="1">
                <a:solidFill>
                  <a:srgbClr val="21298F"/>
                </a:solidFill>
              </a:rPr>
              <a:t>students</a:t>
            </a:r>
            <a:r>
              <a:rPr lang="es-ES" b="1" dirty="0">
                <a:solidFill>
                  <a:srgbClr val="21298F"/>
                </a:solidFill>
              </a:rPr>
              <a:t> </a:t>
            </a:r>
            <a:r>
              <a:rPr lang="es-ES" dirty="0">
                <a:solidFill>
                  <a:srgbClr val="21298F"/>
                </a:solidFill>
              </a:rPr>
              <a:t>in practice and </a:t>
            </a:r>
            <a:r>
              <a:rPr lang="es-ES" dirty="0" err="1">
                <a:solidFill>
                  <a:srgbClr val="21298F"/>
                </a:solidFill>
              </a:rPr>
              <a:t>their</a:t>
            </a:r>
            <a:r>
              <a:rPr lang="es-ES" dirty="0">
                <a:solidFill>
                  <a:srgbClr val="21298F"/>
                </a:solidFill>
              </a:rPr>
              <a:t> </a:t>
            </a:r>
            <a:r>
              <a:rPr lang="es-ES" b="1" dirty="0" err="1">
                <a:solidFill>
                  <a:srgbClr val="21298F"/>
                </a:solidFill>
              </a:rPr>
              <a:t>continued</a:t>
            </a:r>
            <a:r>
              <a:rPr lang="es-ES" b="1" dirty="0">
                <a:solidFill>
                  <a:srgbClr val="21298F"/>
                </a:solidFill>
              </a:rPr>
              <a:t> </a:t>
            </a:r>
            <a:r>
              <a:rPr lang="es-ES" b="1" dirty="0" err="1">
                <a:solidFill>
                  <a:srgbClr val="21298F"/>
                </a:solidFill>
              </a:rPr>
              <a:t>attention</a:t>
            </a:r>
            <a:r>
              <a:rPr lang="es-ES" b="1" dirty="0">
                <a:solidFill>
                  <a:srgbClr val="21298F"/>
                </a:solidFill>
              </a:rPr>
              <a:t>.</a:t>
            </a:r>
          </a:p>
          <a:p>
            <a:pPr marL="342900" indent="-342900" algn="just">
              <a:spcAft>
                <a:spcPts val="1200"/>
              </a:spcAft>
              <a:buFont typeface="Arial" panose="020B0604020202020204" pitchFamily="34" charset="0"/>
              <a:buChar char="•"/>
            </a:pPr>
            <a:r>
              <a:rPr lang="es-ES" dirty="0" err="1">
                <a:solidFill>
                  <a:srgbClr val="21298F"/>
                </a:solidFill>
              </a:rPr>
              <a:t>encourage</a:t>
            </a:r>
            <a:r>
              <a:rPr lang="es-ES" dirty="0">
                <a:solidFill>
                  <a:srgbClr val="21298F"/>
                </a:solidFill>
              </a:rPr>
              <a:t> </a:t>
            </a:r>
            <a:r>
              <a:rPr lang="es-ES" b="1" dirty="0" err="1">
                <a:solidFill>
                  <a:srgbClr val="21298F"/>
                </a:solidFill>
              </a:rPr>
              <a:t>self-learning</a:t>
            </a:r>
            <a:r>
              <a:rPr lang="es-ES" dirty="0">
                <a:solidFill>
                  <a:srgbClr val="21298F"/>
                </a:solidFill>
              </a:rPr>
              <a:t> and </a:t>
            </a:r>
            <a:r>
              <a:rPr lang="es-ES" b="1" dirty="0" err="1">
                <a:solidFill>
                  <a:srgbClr val="21298F"/>
                </a:solidFill>
              </a:rPr>
              <a:t>reflective</a:t>
            </a:r>
            <a:r>
              <a:rPr lang="es-ES" b="1" dirty="0">
                <a:solidFill>
                  <a:srgbClr val="21298F"/>
                </a:solidFill>
              </a:rPr>
              <a:t> </a:t>
            </a:r>
            <a:r>
              <a:rPr lang="es-ES" b="1" dirty="0" err="1">
                <a:solidFill>
                  <a:srgbClr val="21298F"/>
                </a:solidFill>
              </a:rPr>
              <a:t>thinking</a:t>
            </a:r>
            <a:r>
              <a:rPr lang="es-ES" b="1" dirty="0">
                <a:solidFill>
                  <a:srgbClr val="21298F"/>
                </a:solidFill>
              </a:rPr>
              <a:t> </a:t>
            </a:r>
            <a:r>
              <a:rPr lang="es-ES" dirty="0" err="1">
                <a:solidFill>
                  <a:srgbClr val="21298F"/>
                </a:solidFill>
              </a:rPr>
              <a:t>that</a:t>
            </a:r>
            <a:r>
              <a:rPr lang="es-ES" dirty="0">
                <a:solidFill>
                  <a:srgbClr val="21298F"/>
                </a:solidFill>
              </a:rPr>
              <a:t> the </a:t>
            </a:r>
            <a:r>
              <a:rPr lang="es-ES" dirty="0" err="1">
                <a:solidFill>
                  <a:srgbClr val="21298F"/>
                </a:solidFill>
              </a:rPr>
              <a:t>future</a:t>
            </a:r>
            <a:r>
              <a:rPr lang="es-ES" dirty="0">
                <a:solidFill>
                  <a:srgbClr val="21298F"/>
                </a:solidFill>
              </a:rPr>
              <a:t> </a:t>
            </a:r>
            <a:r>
              <a:rPr lang="es-ES" dirty="0" err="1">
                <a:solidFill>
                  <a:srgbClr val="21298F"/>
                </a:solidFill>
              </a:rPr>
              <a:t>teacher</a:t>
            </a:r>
            <a:r>
              <a:rPr lang="es-ES" dirty="0">
                <a:solidFill>
                  <a:srgbClr val="21298F"/>
                </a:solidFill>
              </a:rPr>
              <a:t> </a:t>
            </a:r>
            <a:r>
              <a:rPr lang="es-ES" dirty="0" err="1">
                <a:solidFill>
                  <a:srgbClr val="21298F"/>
                </a:solidFill>
              </a:rPr>
              <a:t>must</a:t>
            </a:r>
            <a:r>
              <a:rPr lang="es-ES" dirty="0">
                <a:solidFill>
                  <a:srgbClr val="21298F"/>
                </a:solidFill>
              </a:rPr>
              <a:t> </a:t>
            </a:r>
            <a:r>
              <a:rPr lang="es-ES" dirty="0" err="1">
                <a:solidFill>
                  <a:srgbClr val="21298F"/>
                </a:solidFill>
              </a:rPr>
              <a:t>perform</a:t>
            </a:r>
            <a:r>
              <a:rPr lang="es-ES" dirty="0">
                <a:solidFill>
                  <a:srgbClr val="21298F"/>
                </a:solidFill>
              </a:rPr>
              <a:t> during the </a:t>
            </a:r>
            <a:r>
              <a:rPr lang="es-ES" dirty="0" err="1">
                <a:solidFill>
                  <a:srgbClr val="21298F"/>
                </a:solidFill>
              </a:rPr>
              <a:t>period</a:t>
            </a:r>
            <a:r>
              <a:rPr lang="es-ES" dirty="0">
                <a:solidFill>
                  <a:srgbClr val="21298F"/>
                </a:solidFill>
              </a:rPr>
              <a:t> of teaching practice</a:t>
            </a:r>
          </a:p>
        </p:txBody>
      </p:sp>
      <p:sp>
        <p:nvSpPr>
          <p:cNvPr id="20" name="CuadroTexto 14">
            <a:extLst>
              <a:ext uri="{FF2B5EF4-FFF2-40B4-BE49-F238E27FC236}">
                <a16:creationId xmlns="" xmlns:a16="http://schemas.microsoft.com/office/drawing/2014/main" id="{9A85123E-E76C-FE43-8B56-236499C89A96}"/>
              </a:ext>
            </a:extLst>
          </p:cNvPr>
          <p:cNvSpPr txBox="1"/>
          <p:nvPr/>
        </p:nvSpPr>
        <p:spPr>
          <a:xfrm>
            <a:off x="252139" y="2956302"/>
            <a:ext cx="8748465" cy="369332"/>
          </a:xfrm>
          <a:prstGeom prst="rect">
            <a:avLst/>
          </a:prstGeom>
          <a:noFill/>
        </p:spPr>
        <p:txBody>
          <a:bodyPr wrap="square" rtlCol="0">
            <a:spAutoFit/>
          </a:bodyPr>
          <a:lstStyle/>
          <a:p>
            <a:pPr algn="just">
              <a:spcAft>
                <a:spcPts val="1200"/>
              </a:spcAft>
            </a:pPr>
            <a:r>
              <a:rPr lang="es-ES" b="1" dirty="0">
                <a:solidFill>
                  <a:srgbClr val="21298F"/>
                </a:solidFill>
              </a:rPr>
              <a:t>2. </a:t>
            </a:r>
            <a:r>
              <a:rPr lang="es-ES" dirty="0" err="1">
                <a:solidFill>
                  <a:srgbClr val="21298F"/>
                </a:solidFill>
              </a:rPr>
              <a:t>Developìng</a:t>
            </a:r>
            <a:r>
              <a:rPr lang="es-ES" dirty="0">
                <a:solidFill>
                  <a:srgbClr val="21298F"/>
                </a:solidFill>
              </a:rPr>
              <a:t> </a:t>
            </a:r>
            <a:r>
              <a:rPr lang="es-ES" b="1" dirty="0">
                <a:solidFill>
                  <a:srgbClr val="21298F"/>
                </a:solidFill>
              </a:rPr>
              <a:t>e-</a:t>
            </a:r>
            <a:r>
              <a:rPr lang="es-ES" b="1" dirty="0" err="1">
                <a:solidFill>
                  <a:srgbClr val="21298F"/>
                </a:solidFill>
              </a:rPr>
              <a:t>learning</a:t>
            </a:r>
            <a:r>
              <a:rPr lang="es-ES" b="1" dirty="0">
                <a:solidFill>
                  <a:srgbClr val="21298F"/>
                </a:solidFill>
              </a:rPr>
              <a:t> </a:t>
            </a:r>
            <a:r>
              <a:rPr lang="es-ES" b="1" dirty="0" err="1">
                <a:solidFill>
                  <a:srgbClr val="21298F"/>
                </a:solidFill>
              </a:rPr>
              <a:t>methodologies</a:t>
            </a:r>
            <a:r>
              <a:rPr lang="es-ES" b="1" dirty="0">
                <a:solidFill>
                  <a:srgbClr val="21298F"/>
                </a:solidFill>
              </a:rPr>
              <a:t> and </a:t>
            </a:r>
            <a:r>
              <a:rPr lang="es-ES" b="1" dirty="0" err="1">
                <a:solidFill>
                  <a:srgbClr val="21298F"/>
                </a:solidFill>
              </a:rPr>
              <a:t>solutions</a:t>
            </a:r>
            <a:r>
              <a:rPr lang="es-ES" b="1" dirty="0">
                <a:solidFill>
                  <a:srgbClr val="21298F"/>
                </a:solidFill>
              </a:rPr>
              <a:t> </a:t>
            </a:r>
            <a:r>
              <a:rPr lang="es-ES" dirty="0" err="1">
                <a:solidFill>
                  <a:srgbClr val="21298F"/>
                </a:solidFill>
              </a:rPr>
              <a:t>that</a:t>
            </a:r>
            <a:r>
              <a:rPr lang="es-ES" dirty="0">
                <a:solidFill>
                  <a:srgbClr val="21298F"/>
                </a:solidFill>
              </a:rPr>
              <a:t>:</a:t>
            </a:r>
          </a:p>
        </p:txBody>
      </p:sp>
    </p:spTree>
    <p:extLst>
      <p:ext uri="{BB962C8B-B14F-4D97-AF65-F5344CB8AC3E}">
        <p14:creationId xmlns:p14="http://schemas.microsoft.com/office/powerpoint/2010/main" val="406317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Project relevance: Strategic triangle</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0">
            <a:extLst>
              <a:ext uri="{FF2B5EF4-FFF2-40B4-BE49-F238E27FC236}">
                <a16:creationId xmlns="" xmlns:a16="http://schemas.microsoft.com/office/drawing/2014/main" id="{B40D54B3-71F8-6048-9DF8-932ABAF61628}"/>
              </a:ext>
            </a:extLst>
          </p:cNvPr>
          <p:cNvSpPr txBox="1"/>
          <p:nvPr/>
        </p:nvSpPr>
        <p:spPr>
          <a:xfrm>
            <a:off x="3347863" y="1707357"/>
            <a:ext cx="2448272" cy="646331"/>
          </a:xfrm>
          <a:prstGeom prst="rect">
            <a:avLst/>
          </a:prstGeom>
          <a:noFill/>
        </p:spPr>
        <p:txBody>
          <a:bodyPr wrap="square" rtlCol="0">
            <a:spAutoFit/>
          </a:bodyPr>
          <a:lstStyle/>
          <a:p>
            <a:pPr algn="ctr"/>
            <a:r>
              <a:rPr lang="es-ES_tradnl" b="1" dirty="0">
                <a:solidFill>
                  <a:srgbClr val="0070C0"/>
                </a:solidFill>
              </a:rPr>
              <a:t>Educational centres </a:t>
            </a:r>
          </a:p>
          <a:p>
            <a:pPr algn="ctr">
              <a:spcAft>
                <a:spcPts val="1200"/>
              </a:spcAft>
            </a:pPr>
            <a:r>
              <a:rPr lang="es-ES_tradnl" b="1" dirty="0">
                <a:solidFill>
                  <a:srgbClr val="0070C0"/>
                </a:solidFill>
              </a:rPr>
              <a:t>(Schools and teachers)</a:t>
            </a:r>
            <a:endParaRPr lang="es-ES" dirty="0">
              <a:solidFill>
                <a:srgbClr val="0070C0"/>
              </a:solidFill>
            </a:endParaRPr>
          </a:p>
        </p:txBody>
      </p:sp>
      <p:sp>
        <p:nvSpPr>
          <p:cNvPr id="16" name="Extraer 2"/>
          <p:cNvSpPr/>
          <p:nvPr/>
        </p:nvSpPr>
        <p:spPr>
          <a:xfrm>
            <a:off x="3050293" y="2498224"/>
            <a:ext cx="3024336" cy="2664296"/>
          </a:xfrm>
          <a:prstGeom prst="flowChartExtra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CuadroTexto 15">
            <a:extLst>
              <a:ext uri="{FF2B5EF4-FFF2-40B4-BE49-F238E27FC236}">
                <a16:creationId xmlns="" xmlns:a16="http://schemas.microsoft.com/office/drawing/2014/main" id="{B40D54B3-71F8-6048-9DF8-932ABAF61628}"/>
              </a:ext>
            </a:extLst>
          </p:cNvPr>
          <p:cNvSpPr txBox="1"/>
          <p:nvPr/>
        </p:nvSpPr>
        <p:spPr>
          <a:xfrm>
            <a:off x="6286282" y="5162520"/>
            <a:ext cx="2016224" cy="646331"/>
          </a:xfrm>
          <a:prstGeom prst="rect">
            <a:avLst/>
          </a:prstGeom>
          <a:noFill/>
        </p:spPr>
        <p:txBody>
          <a:bodyPr wrap="square" rtlCol="0">
            <a:spAutoFit/>
          </a:bodyPr>
          <a:lstStyle/>
          <a:p>
            <a:pPr algn="ctr">
              <a:spcAft>
                <a:spcPts val="1200"/>
              </a:spcAft>
            </a:pPr>
            <a:r>
              <a:rPr lang="es-ES_tradnl" b="1" dirty="0" err="1">
                <a:solidFill>
                  <a:srgbClr val="0070C0"/>
                </a:solidFill>
              </a:rPr>
              <a:t>Universities</a:t>
            </a:r>
            <a:r>
              <a:rPr lang="es-ES_tradnl" b="1" dirty="0">
                <a:solidFill>
                  <a:srgbClr val="0070C0"/>
                </a:solidFill>
              </a:rPr>
              <a:t> and researchers</a:t>
            </a:r>
            <a:endParaRPr lang="es-ES" dirty="0">
              <a:solidFill>
                <a:srgbClr val="0070C0"/>
              </a:solidFill>
            </a:endParaRPr>
          </a:p>
        </p:txBody>
      </p:sp>
      <p:sp>
        <p:nvSpPr>
          <p:cNvPr id="18" name="CuadroTexto 16">
            <a:extLst>
              <a:ext uri="{FF2B5EF4-FFF2-40B4-BE49-F238E27FC236}">
                <a16:creationId xmlns="" xmlns:a16="http://schemas.microsoft.com/office/drawing/2014/main" id="{B40D54B3-71F8-6048-9DF8-932ABAF61628}"/>
              </a:ext>
            </a:extLst>
          </p:cNvPr>
          <p:cNvSpPr txBox="1"/>
          <p:nvPr/>
        </p:nvSpPr>
        <p:spPr>
          <a:xfrm>
            <a:off x="503858" y="5162518"/>
            <a:ext cx="2448272" cy="646331"/>
          </a:xfrm>
          <a:prstGeom prst="rect">
            <a:avLst/>
          </a:prstGeom>
          <a:noFill/>
        </p:spPr>
        <p:txBody>
          <a:bodyPr wrap="square" rtlCol="0">
            <a:spAutoFit/>
          </a:bodyPr>
          <a:lstStyle/>
          <a:p>
            <a:pPr algn="ctr">
              <a:spcAft>
                <a:spcPts val="1200"/>
              </a:spcAft>
            </a:pPr>
            <a:r>
              <a:rPr lang="es-ES_tradnl" b="1" dirty="0">
                <a:solidFill>
                  <a:srgbClr val="0070C0"/>
                </a:solidFill>
              </a:rPr>
              <a:t>Technology-based companies/institutions</a:t>
            </a:r>
            <a:endParaRPr lang="es-ES" dirty="0">
              <a:solidFill>
                <a:srgbClr val="0070C0"/>
              </a:solidFill>
            </a:endParaRPr>
          </a:p>
        </p:txBody>
      </p:sp>
    </p:spTree>
    <p:extLst>
      <p:ext uri="{BB962C8B-B14F-4D97-AF65-F5344CB8AC3E}">
        <p14:creationId xmlns:p14="http://schemas.microsoft.com/office/powerpoint/2010/main" val="216015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Project relevance: cooperation dynamics</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6 Grupo"/>
          <p:cNvGrpSpPr/>
          <p:nvPr/>
        </p:nvGrpSpPr>
        <p:grpSpPr>
          <a:xfrm>
            <a:off x="2555776" y="1372345"/>
            <a:ext cx="3672407" cy="2848743"/>
            <a:chOff x="871820" y="1727959"/>
            <a:chExt cx="2863856" cy="3033189"/>
          </a:xfrm>
        </p:grpSpPr>
        <p:sp>
          <p:nvSpPr>
            <p:cNvPr id="5" name="4 Elipse"/>
            <p:cNvSpPr/>
            <p:nvPr/>
          </p:nvSpPr>
          <p:spPr>
            <a:xfrm>
              <a:off x="871820" y="1808820"/>
              <a:ext cx="2863856" cy="2952328"/>
            </a:xfrm>
            <a:prstGeom prst="ellipse">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971600" y="1727959"/>
              <a:ext cx="2664296" cy="27363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8" name="7 Grupo"/>
          <p:cNvGrpSpPr/>
          <p:nvPr/>
        </p:nvGrpSpPr>
        <p:grpSpPr>
          <a:xfrm>
            <a:off x="141797" y="2777261"/>
            <a:ext cx="3779981" cy="2776735"/>
            <a:chOff x="586407" y="2564904"/>
            <a:chExt cx="2863856" cy="2952328"/>
          </a:xfrm>
        </p:grpSpPr>
        <p:sp>
          <p:nvSpPr>
            <p:cNvPr id="22" name="21 Elipse"/>
            <p:cNvSpPr/>
            <p:nvPr/>
          </p:nvSpPr>
          <p:spPr>
            <a:xfrm>
              <a:off x="586407" y="2564904"/>
              <a:ext cx="2863856" cy="2952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686187" y="2672916"/>
              <a:ext cx="2664296" cy="273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26 Elipse"/>
          <p:cNvSpPr/>
          <p:nvPr/>
        </p:nvSpPr>
        <p:spPr>
          <a:xfrm rot="1503233">
            <a:off x="5205881" y="2306906"/>
            <a:ext cx="3662361" cy="2886450"/>
          </a:xfrm>
          <a:prstGeom prst="ellipse">
            <a:avLst/>
          </a:prstGeom>
          <a:noFill/>
          <a:ln w="1143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Elipse"/>
          <p:cNvSpPr/>
          <p:nvPr/>
        </p:nvSpPr>
        <p:spPr>
          <a:xfrm>
            <a:off x="2142130" y="4581128"/>
            <a:ext cx="5249766" cy="1656184"/>
          </a:xfrm>
          <a:prstGeom prst="ellipse">
            <a:avLst/>
          </a:prstGeom>
          <a:noFill/>
          <a:ln w="76200">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818834" y="3750131"/>
            <a:ext cx="1998722" cy="830997"/>
          </a:xfrm>
          <a:prstGeom prst="rect">
            <a:avLst/>
          </a:prstGeom>
          <a:noFill/>
          <a:ln>
            <a:solidFill>
              <a:srgbClr val="23538D"/>
            </a:solidFill>
          </a:ln>
        </p:spPr>
        <p:txBody>
          <a:bodyPr wrap="square" rtlCol="0">
            <a:spAutoFit/>
          </a:bodyPr>
          <a:lstStyle/>
          <a:p>
            <a:pPr algn="ctr"/>
            <a:r>
              <a:rPr lang="es-ES_tradnl" sz="2400" b="1" dirty="0" err="1">
                <a:solidFill>
                  <a:srgbClr val="21298F"/>
                </a:solidFill>
              </a:rPr>
              <a:t>Technological</a:t>
            </a:r>
            <a:r>
              <a:rPr lang="es-ES_tradnl" sz="2400" b="1" dirty="0">
                <a:solidFill>
                  <a:srgbClr val="21298F"/>
                </a:solidFill>
              </a:rPr>
              <a:t> </a:t>
            </a:r>
            <a:r>
              <a:rPr lang="es-ES_tradnl" sz="2400" b="1" dirty="0" err="1">
                <a:solidFill>
                  <a:srgbClr val="21298F"/>
                </a:solidFill>
              </a:rPr>
              <a:t>development</a:t>
            </a:r>
            <a:endParaRPr lang="es-ES" sz="2400" dirty="0">
              <a:solidFill>
                <a:srgbClr val="21298F"/>
              </a:solidFill>
            </a:endParaRPr>
          </a:p>
        </p:txBody>
      </p:sp>
      <p:sp>
        <p:nvSpPr>
          <p:cNvPr id="29" name="28 CuadroTexto"/>
          <p:cNvSpPr txBox="1"/>
          <p:nvPr/>
        </p:nvSpPr>
        <p:spPr>
          <a:xfrm>
            <a:off x="3306145" y="2057943"/>
            <a:ext cx="1998722" cy="830997"/>
          </a:xfrm>
          <a:prstGeom prst="rect">
            <a:avLst/>
          </a:prstGeom>
          <a:noFill/>
          <a:ln>
            <a:solidFill>
              <a:schemeClr val="accent6">
                <a:lumMod val="50000"/>
              </a:schemeClr>
            </a:solidFill>
          </a:ln>
        </p:spPr>
        <p:txBody>
          <a:bodyPr wrap="square" rtlCol="0">
            <a:spAutoFit/>
          </a:bodyPr>
          <a:lstStyle/>
          <a:p>
            <a:pPr algn="ctr"/>
            <a:r>
              <a:rPr lang="es-ES_tradnl" sz="2400" b="1" dirty="0" err="1">
                <a:solidFill>
                  <a:srgbClr val="C00000"/>
                </a:solidFill>
              </a:rPr>
              <a:t>Educational</a:t>
            </a:r>
            <a:r>
              <a:rPr lang="es-ES_tradnl" sz="2400" b="1" dirty="0">
                <a:solidFill>
                  <a:srgbClr val="C00000"/>
                </a:solidFill>
              </a:rPr>
              <a:t> </a:t>
            </a:r>
            <a:r>
              <a:rPr lang="es-ES_tradnl" sz="2400" b="1" dirty="0" err="1">
                <a:solidFill>
                  <a:srgbClr val="C00000"/>
                </a:solidFill>
              </a:rPr>
              <a:t>Research</a:t>
            </a:r>
            <a:endParaRPr lang="es-ES" sz="2400" dirty="0">
              <a:solidFill>
                <a:srgbClr val="C00000"/>
              </a:solidFill>
            </a:endParaRPr>
          </a:p>
        </p:txBody>
      </p:sp>
      <p:sp>
        <p:nvSpPr>
          <p:cNvPr id="30" name="29 CuadroTexto"/>
          <p:cNvSpPr txBox="1"/>
          <p:nvPr/>
        </p:nvSpPr>
        <p:spPr>
          <a:xfrm>
            <a:off x="6295033" y="3334631"/>
            <a:ext cx="1998722" cy="830997"/>
          </a:xfrm>
          <a:prstGeom prst="rect">
            <a:avLst/>
          </a:prstGeom>
          <a:noFill/>
          <a:ln>
            <a:solidFill>
              <a:schemeClr val="accent6">
                <a:lumMod val="50000"/>
              </a:schemeClr>
            </a:solidFill>
          </a:ln>
        </p:spPr>
        <p:txBody>
          <a:bodyPr wrap="square" rtlCol="0">
            <a:spAutoFit/>
          </a:bodyPr>
          <a:lstStyle/>
          <a:p>
            <a:pPr algn="ctr"/>
            <a:r>
              <a:rPr lang="es-ES_tradnl" sz="2400" b="1" dirty="0" err="1">
                <a:solidFill>
                  <a:schemeClr val="accent5">
                    <a:lumMod val="75000"/>
                  </a:schemeClr>
                </a:solidFill>
              </a:rPr>
              <a:t>Teaching</a:t>
            </a:r>
            <a:r>
              <a:rPr lang="es-ES_tradnl" sz="2400" b="1" dirty="0">
                <a:solidFill>
                  <a:schemeClr val="accent5">
                    <a:lumMod val="75000"/>
                  </a:schemeClr>
                </a:solidFill>
              </a:rPr>
              <a:t> </a:t>
            </a:r>
            <a:r>
              <a:rPr lang="es-ES_tradnl" sz="2400" b="1" dirty="0" err="1">
                <a:solidFill>
                  <a:schemeClr val="accent5">
                    <a:lumMod val="75000"/>
                  </a:schemeClr>
                </a:solidFill>
              </a:rPr>
              <a:t>Innovation</a:t>
            </a:r>
            <a:endParaRPr lang="es-ES" sz="2400" dirty="0">
              <a:solidFill>
                <a:schemeClr val="accent5">
                  <a:lumMod val="75000"/>
                </a:schemeClr>
              </a:solidFill>
            </a:endParaRPr>
          </a:p>
        </p:txBody>
      </p:sp>
      <p:sp>
        <p:nvSpPr>
          <p:cNvPr id="32" name="31 CuadroTexto"/>
          <p:cNvSpPr txBox="1"/>
          <p:nvPr/>
        </p:nvSpPr>
        <p:spPr>
          <a:xfrm>
            <a:off x="3060142" y="5382183"/>
            <a:ext cx="3520255" cy="461665"/>
          </a:xfrm>
          <a:prstGeom prst="rect">
            <a:avLst/>
          </a:prstGeom>
          <a:noFill/>
          <a:ln>
            <a:solidFill>
              <a:schemeClr val="accent6">
                <a:lumMod val="50000"/>
              </a:schemeClr>
            </a:solidFill>
          </a:ln>
        </p:spPr>
        <p:txBody>
          <a:bodyPr wrap="square" rtlCol="0">
            <a:spAutoFit/>
          </a:bodyPr>
          <a:lstStyle/>
          <a:p>
            <a:pPr algn="ctr"/>
            <a:r>
              <a:rPr lang="es-ES_tradnl" sz="2400" b="1" dirty="0" err="1">
                <a:solidFill>
                  <a:srgbClr val="984807"/>
                </a:solidFill>
              </a:rPr>
              <a:t>Knowledge</a:t>
            </a:r>
            <a:r>
              <a:rPr lang="es-ES_tradnl" sz="2400" b="1" dirty="0">
                <a:solidFill>
                  <a:srgbClr val="984807"/>
                </a:solidFill>
              </a:rPr>
              <a:t> </a:t>
            </a:r>
            <a:r>
              <a:rPr lang="es-ES_tradnl" sz="2400" b="1" dirty="0" err="1">
                <a:solidFill>
                  <a:srgbClr val="984807"/>
                </a:solidFill>
              </a:rPr>
              <a:t>development</a:t>
            </a:r>
            <a:endParaRPr lang="es-ES" sz="2400" dirty="0">
              <a:solidFill>
                <a:srgbClr val="984807"/>
              </a:solidFill>
            </a:endParaRPr>
          </a:p>
        </p:txBody>
      </p:sp>
    </p:spTree>
    <p:extLst>
      <p:ext uri="{BB962C8B-B14F-4D97-AF65-F5344CB8AC3E}">
        <p14:creationId xmlns:p14="http://schemas.microsoft.com/office/powerpoint/2010/main" val="94284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Project relevance: educational and technological innovation</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Abrir corchete"/>
          <p:cNvSpPr/>
          <p:nvPr/>
        </p:nvSpPr>
        <p:spPr>
          <a:xfrm>
            <a:off x="269987" y="1855491"/>
            <a:ext cx="467742" cy="149217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Abrir corchete"/>
          <p:cNvSpPr/>
          <p:nvPr/>
        </p:nvSpPr>
        <p:spPr>
          <a:xfrm>
            <a:off x="5172122" y="1879874"/>
            <a:ext cx="467742" cy="1440160"/>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18 Abrir corchete"/>
          <p:cNvSpPr/>
          <p:nvPr/>
        </p:nvSpPr>
        <p:spPr>
          <a:xfrm rot="10800000">
            <a:off x="4464297" y="1879874"/>
            <a:ext cx="467742" cy="1467789"/>
          </a:xfrm>
          <a:prstGeom prst="lef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Abrir corchete"/>
          <p:cNvSpPr/>
          <p:nvPr/>
        </p:nvSpPr>
        <p:spPr>
          <a:xfrm rot="10800000">
            <a:off x="8316627" y="1855491"/>
            <a:ext cx="467742" cy="144016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CuadroTexto"/>
          <p:cNvSpPr txBox="1"/>
          <p:nvPr/>
        </p:nvSpPr>
        <p:spPr>
          <a:xfrm>
            <a:off x="304661" y="1932163"/>
            <a:ext cx="4521109" cy="1338828"/>
          </a:xfrm>
          <a:prstGeom prst="rect">
            <a:avLst/>
          </a:prstGeom>
          <a:noFill/>
        </p:spPr>
        <p:txBody>
          <a:bodyPr wrap="square" rtlCol="0">
            <a:spAutoFit/>
          </a:bodyPr>
          <a:lstStyle/>
          <a:p>
            <a:pPr algn="ctr">
              <a:lnSpc>
                <a:spcPct val="150000"/>
              </a:lnSpc>
            </a:pPr>
            <a:r>
              <a:rPr lang="en-US" b="1" dirty="0"/>
              <a:t>Innovative in-school placement methodology</a:t>
            </a:r>
          </a:p>
          <a:p>
            <a:pPr algn="ctr">
              <a:lnSpc>
                <a:spcPct val="150000"/>
              </a:lnSpc>
            </a:pPr>
            <a:r>
              <a:rPr lang="en-US" b="1" dirty="0"/>
              <a:t>Effective and flexible </a:t>
            </a:r>
            <a:r>
              <a:rPr lang="en-US" b="1" dirty="0" err="1"/>
              <a:t>elearning</a:t>
            </a:r>
            <a:r>
              <a:rPr lang="en-US" b="1" dirty="0"/>
              <a:t> environment</a:t>
            </a:r>
          </a:p>
          <a:p>
            <a:pPr algn="ctr">
              <a:lnSpc>
                <a:spcPct val="150000"/>
              </a:lnSpc>
            </a:pPr>
            <a:r>
              <a:rPr lang="en-US" b="1" dirty="0"/>
              <a:t>Adapted to in-schools placement needs</a:t>
            </a:r>
            <a:endParaRPr lang="es-ES" b="1" dirty="0"/>
          </a:p>
        </p:txBody>
      </p:sp>
      <p:sp>
        <p:nvSpPr>
          <p:cNvPr id="22" name="21 CuadroTexto"/>
          <p:cNvSpPr txBox="1"/>
          <p:nvPr/>
        </p:nvSpPr>
        <p:spPr>
          <a:xfrm>
            <a:off x="5267737" y="1988840"/>
            <a:ext cx="3294523" cy="923330"/>
          </a:xfrm>
          <a:prstGeom prst="rect">
            <a:avLst/>
          </a:prstGeom>
          <a:noFill/>
        </p:spPr>
        <p:txBody>
          <a:bodyPr wrap="square" rtlCol="0">
            <a:spAutoFit/>
          </a:bodyPr>
          <a:lstStyle/>
          <a:p>
            <a:pPr algn="ctr">
              <a:lnSpc>
                <a:spcPct val="150000"/>
              </a:lnSpc>
            </a:pPr>
            <a:r>
              <a:rPr lang="en-US" b="1" dirty="0"/>
              <a:t>Smart technological framework</a:t>
            </a:r>
          </a:p>
          <a:p>
            <a:pPr algn="ctr">
              <a:lnSpc>
                <a:spcPct val="150000"/>
              </a:lnSpc>
            </a:pPr>
            <a:r>
              <a:rPr lang="en-US" b="1" dirty="0"/>
              <a:t>Mobile app</a:t>
            </a:r>
            <a:endParaRPr lang="es-ES" b="1" dirty="0"/>
          </a:p>
        </p:txBody>
      </p:sp>
      <p:sp>
        <p:nvSpPr>
          <p:cNvPr id="7" name="6 CuadroTexto"/>
          <p:cNvSpPr txBox="1"/>
          <p:nvPr/>
        </p:nvSpPr>
        <p:spPr>
          <a:xfrm>
            <a:off x="1201004" y="1306772"/>
            <a:ext cx="6994327" cy="523220"/>
          </a:xfrm>
          <a:prstGeom prst="rect">
            <a:avLst/>
          </a:prstGeom>
          <a:noFill/>
        </p:spPr>
        <p:txBody>
          <a:bodyPr wrap="square" rtlCol="0">
            <a:spAutoFit/>
          </a:bodyPr>
          <a:lstStyle/>
          <a:p>
            <a:pPr algn="ctr"/>
            <a:r>
              <a:rPr lang="es-ES" sz="2800" b="1" dirty="0" err="1">
                <a:solidFill>
                  <a:srgbClr val="21298F"/>
                </a:solidFill>
              </a:rPr>
              <a:t>Educational</a:t>
            </a:r>
            <a:r>
              <a:rPr lang="es-ES" sz="2800" b="1" dirty="0">
                <a:solidFill>
                  <a:srgbClr val="21298F"/>
                </a:solidFill>
              </a:rPr>
              <a:t>                                 </a:t>
            </a:r>
            <a:r>
              <a:rPr lang="es-ES" sz="2800" b="1" dirty="0" err="1">
                <a:solidFill>
                  <a:srgbClr val="21298F"/>
                </a:solidFill>
              </a:rPr>
              <a:t>Technological</a:t>
            </a:r>
            <a:r>
              <a:rPr lang="es-ES" sz="2800" b="1" dirty="0">
                <a:solidFill>
                  <a:srgbClr val="21298F"/>
                </a:solidFill>
              </a:rPr>
              <a:t> </a:t>
            </a:r>
          </a:p>
        </p:txBody>
      </p:sp>
      <p:sp>
        <p:nvSpPr>
          <p:cNvPr id="8" name="7 Abrir llave"/>
          <p:cNvSpPr/>
          <p:nvPr/>
        </p:nvSpPr>
        <p:spPr>
          <a:xfrm rot="5400000">
            <a:off x="2200758" y="1906065"/>
            <a:ext cx="342102" cy="3909970"/>
          </a:xfrm>
          <a:prstGeom prst="leftBrace">
            <a:avLst>
              <a:gd name="adj1" fmla="val 8333"/>
              <a:gd name="adj2" fmla="val 4926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10" name="9 Diagrama"/>
          <p:cNvGraphicFramePr/>
          <p:nvPr>
            <p:extLst>
              <p:ext uri="{D42A27DB-BD31-4B8C-83A1-F6EECF244321}">
                <p14:modId xmlns:p14="http://schemas.microsoft.com/office/powerpoint/2010/main" val="1286149115"/>
              </p:ext>
            </p:extLst>
          </p:nvPr>
        </p:nvGraphicFramePr>
        <p:xfrm>
          <a:off x="180337" y="4159581"/>
          <a:ext cx="4410514" cy="20162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2" name="1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4224" y="3048311"/>
            <a:ext cx="1407394" cy="761377"/>
          </a:xfrm>
          <a:prstGeom prst="rect">
            <a:avLst/>
          </a:prstGeom>
        </p:spPr>
      </p:pic>
      <p:sp>
        <p:nvSpPr>
          <p:cNvPr id="14" name="13 CuadroTexto"/>
          <p:cNvSpPr txBox="1"/>
          <p:nvPr/>
        </p:nvSpPr>
        <p:spPr>
          <a:xfrm>
            <a:off x="5405993" y="4437112"/>
            <a:ext cx="3378376" cy="184665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ES" sz="1400" b="1" dirty="0" err="1">
                <a:solidFill>
                  <a:srgbClr val="21298F"/>
                </a:solidFill>
              </a:rPr>
              <a:t>Integration</a:t>
            </a:r>
            <a:r>
              <a:rPr lang="es-ES" sz="1400" b="1" dirty="0">
                <a:solidFill>
                  <a:srgbClr val="21298F"/>
                </a:solidFill>
              </a:rPr>
              <a:t> of </a:t>
            </a:r>
            <a:r>
              <a:rPr lang="es-ES" sz="1400" b="1" dirty="0" err="1">
                <a:solidFill>
                  <a:srgbClr val="21298F"/>
                </a:solidFill>
              </a:rPr>
              <a:t>different</a:t>
            </a:r>
            <a:r>
              <a:rPr lang="es-ES" sz="1400" b="1" dirty="0">
                <a:solidFill>
                  <a:srgbClr val="21298F"/>
                </a:solidFill>
              </a:rPr>
              <a:t> </a:t>
            </a:r>
            <a:r>
              <a:rPr lang="es-ES" sz="1400" b="1" dirty="0" err="1">
                <a:solidFill>
                  <a:srgbClr val="21298F"/>
                </a:solidFill>
              </a:rPr>
              <a:t>tools</a:t>
            </a:r>
            <a:r>
              <a:rPr lang="es-ES" sz="1400" b="1" dirty="0">
                <a:solidFill>
                  <a:srgbClr val="21298F"/>
                </a:solidFill>
              </a:rPr>
              <a:t> &amp; </a:t>
            </a:r>
            <a:r>
              <a:rPr lang="es-ES" sz="1400" b="1" dirty="0" err="1">
                <a:solidFill>
                  <a:srgbClr val="21298F"/>
                </a:solidFill>
              </a:rPr>
              <a:t>contents</a:t>
            </a:r>
            <a:r>
              <a:rPr lang="es-ES" sz="1400" b="1" dirty="0">
                <a:solidFill>
                  <a:srgbClr val="21298F"/>
                </a:solidFill>
              </a:rPr>
              <a:t> &amp; </a:t>
            </a:r>
            <a:r>
              <a:rPr lang="es-ES" sz="1400" b="1" dirty="0" err="1">
                <a:solidFill>
                  <a:srgbClr val="21298F"/>
                </a:solidFill>
              </a:rPr>
              <a:t>functionalities</a:t>
            </a:r>
            <a:endParaRPr lang="es-ES" sz="1400" b="1" dirty="0">
              <a:solidFill>
                <a:srgbClr val="21298F"/>
              </a:solidFill>
            </a:endParaRPr>
          </a:p>
          <a:p>
            <a:pPr marL="285750" indent="-285750">
              <a:spcAft>
                <a:spcPts val="1200"/>
              </a:spcAft>
              <a:buFont typeface="Arial" panose="020B0604020202020204" pitchFamily="34" charset="0"/>
              <a:buChar char="►"/>
            </a:pPr>
            <a:r>
              <a:rPr lang="en-US" sz="1400" b="1" dirty="0">
                <a:solidFill>
                  <a:srgbClr val="21298F"/>
                </a:solidFill>
              </a:rPr>
              <a:t>integration of </a:t>
            </a:r>
            <a:r>
              <a:rPr lang="en-US" sz="1400" b="1" dirty="0" err="1">
                <a:solidFill>
                  <a:srgbClr val="21298F"/>
                </a:solidFill>
              </a:rPr>
              <a:t>standars</a:t>
            </a:r>
            <a:r>
              <a:rPr lang="en-US" sz="1400" b="1" dirty="0">
                <a:solidFill>
                  <a:srgbClr val="21298F"/>
                </a:solidFill>
              </a:rPr>
              <a:t>, </a:t>
            </a:r>
            <a:r>
              <a:rPr lang="en-US" sz="1400" b="1" dirty="0" err="1">
                <a:solidFill>
                  <a:srgbClr val="21298F"/>
                </a:solidFill>
              </a:rPr>
              <a:t>languajes</a:t>
            </a:r>
            <a:r>
              <a:rPr lang="en-US" sz="1400" b="1" dirty="0">
                <a:solidFill>
                  <a:srgbClr val="21298F"/>
                </a:solidFill>
              </a:rPr>
              <a:t> and </a:t>
            </a:r>
            <a:r>
              <a:rPr lang="en-US" sz="1400" b="1" dirty="0" err="1">
                <a:solidFill>
                  <a:srgbClr val="21298F"/>
                </a:solidFill>
              </a:rPr>
              <a:t>infraestructures</a:t>
            </a:r>
            <a:endParaRPr lang="en-US" sz="1400" b="1" dirty="0">
              <a:solidFill>
                <a:srgbClr val="21298F"/>
              </a:solidFill>
            </a:endParaRPr>
          </a:p>
          <a:p>
            <a:pPr marL="285750" indent="-285750">
              <a:spcAft>
                <a:spcPts val="1200"/>
              </a:spcAft>
              <a:buFont typeface="Arial" panose="020B0604020202020204" pitchFamily="34" charset="0"/>
              <a:buChar char="►"/>
            </a:pPr>
            <a:r>
              <a:rPr lang="en-US" sz="1400" b="1" dirty="0">
                <a:solidFill>
                  <a:srgbClr val="21298F"/>
                </a:solidFill>
              </a:rPr>
              <a:t>Interoperability (</a:t>
            </a:r>
            <a:r>
              <a:rPr lang="en-US" sz="1400" b="1" dirty="0" err="1">
                <a:solidFill>
                  <a:srgbClr val="21298F"/>
                </a:solidFill>
              </a:rPr>
              <a:t>standar</a:t>
            </a:r>
            <a:r>
              <a:rPr lang="en-US" sz="1400" b="1" dirty="0">
                <a:solidFill>
                  <a:srgbClr val="21298F"/>
                </a:solidFill>
              </a:rPr>
              <a:t> X-API)</a:t>
            </a:r>
          </a:p>
          <a:p>
            <a:pPr marL="285750" indent="-285750">
              <a:buFont typeface="Arial" panose="020B0604020202020204" pitchFamily="34" charset="0"/>
              <a:buChar char="►"/>
            </a:pPr>
            <a:r>
              <a:rPr lang="en-US" sz="1400" b="1" dirty="0">
                <a:solidFill>
                  <a:srgbClr val="21298F"/>
                </a:solidFill>
              </a:rPr>
              <a:t>Scalable</a:t>
            </a:r>
            <a:endParaRPr lang="es-ES" dirty="0"/>
          </a:p>
        </p:txBody>
      </p:sp>
      <p:sp>
        <p:nvSpPr>
          <p:cNvPr id="32" name="31 Abrir llave"/>
          <p:cNvSpPr/>
          <p:nvPr/>
        </p:nvSpPr>
        <p:spPr>
          <a:xfrm rot="5400000">
            <a:off x="6826068" y="2465223"/>
            <a:ext cx="342102" cy="3388716"/>
          </a:xfrm>
          <a:prstGeom prst="leftBrace">
            <a:avLst>
              <a:gd name="adj1" fmla="val 8333"/>
              <a:gd name="adj2" fmla="val 4926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7842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Project relevance: contexts and target groups</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5" name="Tabla 2">
            <a:extLst>
              <a:ext uri="{FF2B5EF4-FFF2-40B4-BE49-F238E27FC236}">
                <a16:creationId xmlns="" xmlns:a16="http://schemas.microsoft.com/office/drawing/2014/main" id="{7C57EDCD-B47C-044B-B480-94C3D5A657D5}"/>
              </a:ext>
            </a:extLst>
          </p:cNvPr>
          <p:cNvGraphicFramePr>
            <a:graphicFrameLocks noGrp="1"/>
          </p:cNvGraphicFramePr>
          <p:nvPr>
            <p:extLst>
              <p:ext uri="{D42A27DB-BD31-4B8C-83A1-F6EECF244321}">
                <p14:modId xmlns:p14="http://schemas.microsoft.com/office/powerpoint/2010/main" val="1562411857"/>
              </p:ext>
            </p:extLst>
          </p:nvPr>
        </p:nvGraphicFramePr>
        <p:xfrm>
          <a:off x="731566" y="1700808"/>
          <a:ext cx="7956376" cy="4419599"/>
        </p:xfrm>
        <a:graphic>
          <a:graphicData uri="http://schemas.openxmlformats.org/drawingml/2006/table">
            <a:tbl>
              <a:tblPr firstRow="1" bandRow="1">
                <a:tableStyleId>{5C22544A-7EE6-4342-B048-85BDC9FD1C3A}</a:tableStyleId>
              </a:tblPr>
              <a:tblGrid>
                <a:gridCol w="3317968">
                  <a:extLst>
                    <a:ext uri="{9D8B030D-6E8A-4147-A177-3AD203B41FA5}">
                      <a16:colId xmlns="" xmlns:a16="http://schemas.microsoft.com/office/drawing/2014/main" val="1071230243"/>
                    </a:ext>
                  </a:extLst>
                </a:gridCol>
                <a:gridCol w="4638408">
                  <a:extLst>
                    <a:ext uri="{9D8B030D-6E8A-4147-A177-3AD203B41FA5}">
                      <a16:colId xmlns="" xmlns:a16="http://schemas.microsoft.com/office/drawing/2014/main" val="2339977578"/>
                    </a:ext>
                  </a:extLst>
                </a:gridCol>
              </a:tblGrid>
              <a:tr h="202658">
                <a:tc>
                  <a:txBody>
                    <a:bodyPr/>
                    <a:lstStyle/>
                    <a:p>
                      <a:r>
                        <a:rPr lang="es-ES" sz="2000" dirty="0" err="1">
                          <a:solidFill>
                            <a:schemeClr val="bg1"/>
                          </a:solidFill>
                        </a:rPr>
                        <a:t>Contexts</a:t>
                      </a:r>
                      <a:endParaRPr lang="es-ES" sz="2000" dirty="0">
                        <a:solidFill>
                          <a:schemeClr val="bg1"/>
                        </a:solidFill>
                      </a:endParaRPr>
                    </a:p>
                  </a:txBody>
                  <a:tcPr/>
                </a:tc>
                <a:tc>
                  <a:txBody>
                    <a:bodyPr/>
                    <a:lstStyle/>
                    <a:p>
                      <a:r>
                        <a:rPr lang="es-ES" sz="2000" dirty="0"/>
                        <a:t>Target </a:t>
                      </a:r>
                      <a:r>
                        <a:rPr lang="es-ES" sz="2000" dirty="0" err="1"/>
                        <a:t>groups</a:t>
                      </a:r>
                      <a:endParaRPr lang="es-ES" sz="2000" dirty="0"/>
                    </a:p>
                  </a:txBody>
                  <a:tcPr/>
                </a:tc>
                <a:extLst>
                  <a:ext uri="{0D108BD9-81ED-4DB2-BD59-A6C34878D82A}">
                    <a16:rowId xmlns="" xmlns:a16="http://schemas.microsoft.com/office/drawing/2014/main" val="28495549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solidFill>
                            <a:srgbClr val="21298F"/>
                          </a:solidFill>
                        </a:rPr>
                        <a:t>Faculties and Institutes of Educational Sciences</a:t>
                      </a:r>
                      <a:endParaRPr lang="es-ES" sz="1800" dirty="0">
                        <a:solidFill>
                          <a:srgbClr val="21298F"/>
                        </a:solidFill>
                      </a:endParaRPr>
                    </a:p>
                  </a:txBody>
                  <a:tcPr/>
                </a:tc>
                <a:tc>
                  <a:txBody>
                    <a:bodyPr/>
                    <a:lstStyle/>
                    <a:p>
                      <a:pPr algn="just"/>
                      <a:r>
                        <a:rPr lang="es-ES" sz="1800" b="1" dirty="0">
                          <a:solidFill>
                            <a:srgbClr val="21298F"/>
                          </a:solidFill>
                        </a:rPr>
                        <a:t>University </a:t>
                      </a:r>
                      <a:r>
                        <a:rPr lang="es-ES" sz="1800" b="1" dirty="0" err="1">
                          <a:solidFill>
                            <a:srgbClr val="21298F"/>
                          </a:solidFill>
                        </a:rPr>
                        <a:t>lecturers</a:t>
                      </a:r>
                      <a:r>
                        <a:rPr lang="es-ES" sz="1800" b="1" dirty="0">
                          <a:solidFill>
                            <a:srgbClr val="21298F"/>
                          </a:solidFill>
                        </a:rPr>
                        <a:t> </a:t>
                      </a:r>
                      <a:r>
                        <a:rPr lang="es-ES" sz="1800" dirty="0">
                          <a:solidFill>
                            <a:srgbClr val="21298F"/>
                          </a:solidFill>
                        </a:rPr>
                        <a:t>and </a:t>
                      </a:r>
                      <a:r>
                        <a:rPr lang="es-ES" sz="1800" dirty="0" err="1">
                          <a:solidFill>
                            <a:srgbClr val="21298F"/>
                          </a:solidFill>
                        </a:rPr>
                        <a:t>researchers</a:t>
                      </a:r>
                      <a:r>
                        <a:rPr lang="es-ES" sz="1800" dirty="0">
                          <a:solidFill>
                            <a:srgbClr val="21298F"/>
                          </a:solidFill>
                        </a:rPr>
                        <a:t> of Education </a:t>
                      </a:r>
                      <a:r>
                        <a:rPr lang="es-ES" sz="1800" dirty="0" err="1">
                          <a:solidFill>
                            <a:srgbClr val="21298F"/>
                          </a:solidFill>
                        </a:rPr>
                        <a:t>Sciences</a:t>
                      </a:r>
                      <a:endParaRPr lang="es-ES" sz="1800" dirty="0">
                        <a:solidFill>
                          <a:srgbClr val="21298F"/>
                        </a:solidFill>
                      </a:endParaRPr>
                    </a:p>
                    <a:p>
                      <a:pPr algn="just"/>
                      <a:endParaRPr lang="es-ES" sz="1800" dirty="0">
                        <a:solidFill>
                          <a:srgbClr val="21298F"/>
                        </a:solidFill>
                      </a:endParaRPr>
                    </a:p>
                    <a:p>
                      <a:pPr algn="just"/>
                      <a:r>
                        <a:rPr lang="es-ES" sz="1800" dirty="0">
                          <a:solidFill>
                            <a:srgbClr val="21298F"/>
                          </a:solidFill>
                        </a:rPr>
                        <a:t>University </a:t>
                      </a:r>
                      <a:r>
                        <a:rPr lang="es-ES" sz="1800" dirty="0" err="1">
                          <a:solidFill>
                            <a:srgbClr val="21298F"/>
                          </a:solidFill>
                        </a:rPr>
                        <a:t>Students</a:t>
                      </a:r>
                      <a:r>
                        <a:rPr lang="es-ES" sz="1800" dirty="0">
                          <a:solidFill>
                            <a:srgbClr val="21298F"/>
                          </a:solidFill>
                        </a:rPr>
                        <a:t> (</a:t>
                      </a:r>
                      <a:r>
                        <a:rPr lang="es-ES" sz="1800" b="1" dirty="0" err="1">
                          <a:solidFill>
                            <a:srgbClr val="21298F"/>
                          </a:solidFill>
                        </a:rPr>
                        <a:t>prospective</a:t>
                      </a:r>
                      <a:r>
                        <a:rPr lang="es-ES" sz="1800" b="1" dirty="0">
                          <a:solidFill>
                            <a:srgbClr val="21298F"/>
                          </a:solidFill>
                        </a:rPr>
                        <a:t> teachers</a:t>
                      </a:r>
                      <a:r>
                        <a:rPr lang="es-ES" sz="1800" dirty="0">
                          <a:solidFill>
                            <a:srgbClr val="21298F"/>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dirty="0">
                        <a:solidFill>
                          <a:srgbClr val="21298F"/>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solidFill>
                            <a:srgbClr val="21298F"/>
                          </a:solidFill>
                        </a:rPr>
                        <a:t>Official studies of Initial Teacher Education (ITE) in Kindergarten, Primary and Secondary Education</a:t>
                      </a:r>
                      <a:endParaRPr lang="es-ES" sz="1800" dirty="0">
                        <a:solidFill>
                          <a:srgbClr val="21298F"/>
                        </a:solidFill>
                      </a:endParaRPr>
                    </a:p>
                    <a:p>
                      <a:pPr algn="just"/>
                      <a:endParaRPr lang="es-ES" sz="1800" dirty="0">
                        <a:solidFill>
                          <a:schemeClr val="tx2"/>
                        </a:solidFill>
                      </a:endParaRPr>
                    </a:p>
                  </a:txBody>
                  <a:tcPr/>
                </a:tc>
                <a:extLst>
                  <a:ext uri="{0D108BD9-81ED-4DB2-BD59-A6C34878D82A}">
                    <a16:rowId xmlns="" xmlns:a16="http://schemas.microsoft.com/office/drawing/2014/main" val="143421871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solidFill>
                            <a:srgbClr val="21298F"/>
                          </a:solidFill>
                        </a:rPr>
                        <a:t>Schools where prospective teachers do their internships (which collaborate with Faculties and institutes on </a:t>
                      </a:r>
                      <a:r>
                        <a:rPr lang="en-GB" sz="1800" b="1" dirty="0">
                          <a:solidFill>
                            <a:srgbClr val="21298F"/>
                          </a:solidFill>
                        </a:rPr>
                        <a:t>in-school placements</a:t>
                      </a:r>
                      <a:r>
                        <a:rPr lang="en-GB" sz="1800" dirty="0">
                          <a:solidFill>
                            <a:srgbClr val="21298F"/>
                          </a:solidFill>
                        </a:rPr>
                        <a:t>)</a:t>
                      </a:r>
                      <a:endParaRPr lang="es-ES" sz="1800" dirty="0">
                        <a:solidFill>
                          <a:srgbClr val="21298F"/>
                        </a:solidFill>
                      </a:endParaRPr>
                    </a:p>
                  </a:txBody>
                  <a:tcPr/>
                </a:tc>
                <a:tc>
                  <a:txBody>
                    <a:bodyPr/>
                    <a:lstStyle/>
                    <a:p>
                      <a:pPr algn="just"/>
                      <a:r>
                        <a:rPr lang="es-ES" sz="1800" b="1" dirty="0">
                          <a:solidFill>
                            <a:srgbClr val="21298F"/>
                          </a:solidFill>
                        </a:rPr>
                        <a:t>School teachers                   </a:t>
                      </a:r>
                      <a:endParaRPr lang="en-GB" sz="1800" b="1" dirty="0">
                        <a:solidFill>
                          <a:srgbClr val="21298F"/>
                        </a:solidFill>
                      </a:endParaRPr>
                    </a:p>
                    <a:p>
                      <a:pPr algn="just"/>
                      <a:endParaRPr lang="en-GB" sz="1800" dirty="0">
                        <a:solidFill>
                          <a:schemeClr val="tx2"/>
                        </a:solidFill>
                      </a:endParaRPr>
                    </a:p>
                  </a:txBody>
                  <a:tcPr/>
                </a:tc>
                <a:extLst>
                  <a:ext uri="{0D108BD9-81ED-4DB2-BD59-A6C34878D82A}">
                    <a16:rowId xmlns="" xmlns:a16="http://schemas.microsoft.com/office/drawing/2014/main" val="2630208112"/>
                  </a:ext>
                </a:extLst>
              </a:tr>
            </a:tbl>
          </a:graphicData>
        </a:graphic>
      </p:graphicFrame>
    </p:spTree>
    <p:extLst>
      <p:ext uri="{BB962C8B-B14F-4D97-AF65-F5344CB8AC3E}">
        <p14:creationId xmlns:p14="http://schemas.microsoft.com/office/powerpoint/2010/main" val="271329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EKT: Methodology and work structure</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2" descr="EKT-WP-OP.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30936" y="1354286"/>
            <a:ext cx="5783971" cy="5291394"/>
          </a:xfrm>
          <a:prstGeom prst="rect">
            <a:avLst/>
          </a:prstGeom>
        </p:spPr>
      </p:pic>
    </p:spTree>
    <p:extLst>
      <p:ext uri="{BB962C8B-B14F-4D97-AF65-F5344CB8AC3E}">
        <p14:creationId xmlns:p14="http://schemas.microsoft.com/office/powerpoint/2010/main" val="283579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19078" y="840794"/>
            <a:ext cx="9163078" cy="434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WP 1:  Management    (USC)</a:t>
            </a:r>
            <a:endParaRPr lang="en-US" b="1" dirty="0">
              <a:solidFill>
                <a:schemeClr val="bg1"/>
              </a:solidFill>
            </a:endParaRPr>
          </a:p>
        </p:txBody>
      </p:sp>
      <p:pic>
        <p:nvPicPr>
          <p:cNvPr id="24" name="23 Imagen"/>
          <p:cNvPicPr/>
          <p:nvPr/>
        </p:nvPicPr>
        <p:blipFill>
          <a:blip r:embed="rId3">
            <a:lum/>
            <a:alphaModFix/>
          </a:blip>
          <a:srcRect/>
          <a:stretch>
            <a:fillRect/>
          </a:stretch>
        </p:blipFill>
        <p:spPr>
          <a:xfrm>
            <a:off x="252139" y="6453336"/>
            <a:ext cx="503438" cy="347144"/>
          </a:xfrm>
          <a:prstGeom prst="rect">
            <a:avLst/>
          </a:prstGeom>
          <a:noFill/>
          <a:ln>
            <a:noFill/>
            <a:prstDash/>
          </a:ln>
        </p:spPr>
      </p:pic>
      <p:pic>
        <p:nvPicPr>
          <p:cNvPr id="25" name="24 Imagen" descr="C:\Users\Lorena\Desktop\ÁLBA\GESTION GE\LOGO.png"/>
          <p:cNvPicPr/>
          <p:nvPr/>
        </p:nvPicPr>
        <p:blipFill>
          <a:blip r:embed="rId4">
            <a:lum/>
            <a:alphaModFix/>
          </a:blip>
          <a:srcRect/>
          <a:stretch>
            <a:fillRect/>
          </a:stretch>
        </p:blipFill>
        <p:spPr>
          <a:xfrm>
            <a:off x="4053477" y="6473023"/>
            <a:ext cx="504057" cy="307769"/>
          </a:xfrm>
          <a:prstGeom prst="rect">
            <a:avLst/>
          </a:prstGeom>
          <a:noFill/>
          <a:ln>
            <a:noFill/>
            <a:prstDash/>
          </a:ln>
        </p:spPr>
      </p:pic>
      <p:pic>
        <p:nvPicPr>
          <p:cNvPr id="26" name="25 Imagen" descr="C:\Users\Quique\Desktop\cofinanciadoEN_derecha.png"/>
          <p:cNvPicPr/>
          <p:nvPr/>
        </p:nvPicPr>
        <p:blipFill>
          <a:blip r:embed="rId5">
            <a:lum/>
            <a:alphaModFix/>
          </a:blip>
          <a:srcRect/>
          <a:stretch>
            <a:fillRect/>
          </a:stretch>
        </p:blipFill>
        <p:spPr>
          <a:xfrm>
            <a:off x="7311112" y="6473023"/>
            <a:ext cx="1750216" cy="345314"/>
          </a:xfrm>
          <a:prstGeom prst="rect">
            <a:avLst/>
          </a:prstGeom>
          <a:noFill/>
          <a:ln>
            <a:noFill/>
            <a:prstDash/>
          </a:ln>
        </p:spPr>
      </p:pic>
      <p:sp>
        <p:nvSpPr>
          <p:cNvPr id="31" name="30 Rectángulo"/>
          <p:cNvSpPr/>
          <p:nvPr/>
        </p:nvSpPr>
        <p:spPr>
          <a:xfrm>
            <a:off x="-9540" y="-25742"/>
            <a:ext cx="9163079" cy="866536"/>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G:\EKT\EKT presentaciones\hands-1004134__3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041"/>
            <a:ext cx="1412340" cy="8387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KT\EKT presentaciones\skills-835747__34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8" y="-3566"/>
            <a:ext cx="1210970"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KT\EKT presentaciones\woman-865111__3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1892" y="-3566"/>
            <a:ext cx="1252607" cy="844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KT\EKT presentaciones\library-488686__34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4499" y="-7658"/>
            <a:ext cx="1246941" cy="8484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EKT\EKT presentaciones\success-784350__3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997" y="0"/>
            <a:ext cx="1187003" cy="8407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EKT\EKT presentaciones\macbook-407127__3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78973" y="-11740"/>
            <a:ext cx="1253066" cy="8525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EKT\EKT presentaciones\índic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39" y="-11741"/>
            <a:ext cx="1656185" cy="85253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078" y="-11741"/>
            <a:ext cx="9163078" cy="852535"/>
          </a:xfrm>
          <a:prstGeom prst="rect">
            <a:avLst/>
          </a:prstGeom>
          <a:solidFill>
            <a:srgbClr val="CCEC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5" name="Tabla 6">
            <a:extLst>
              <a:ext uri="{FF2B5EF4-FFF2-40B4-BE49-F238E27FC236}">
                <a16:creationId xmlns="" xmlns:a16="http://schemas.microsoft.com/office/drawing/2014/main" id="{1C37DAF6-5C2E-4F45-9984-E6C46D04762B}"/>
              </a:ext>
            </a:extLst>
          </p:cNvPr>
          <p:cNvGraphicFramePr>
            <a:graphicFrameLocks noGrp="1"/>
          </p:cNvGraphicFramePr>
          <p:nvPr>
            <p:extLst>
              <p:ext uri="{D42A27DB-BD31-4B8C-83A1-F6EECF244321}">
                <p14:modId xmlns:p14="http://schemas.microsoft.com/office/powerpoint/2010/main" val="1824746954"/>
              </p:ext>
            </p:extLst>
          </p:nvPr>
        </p:nvGraphicFramePr>
        <p:xfrm>
          <a:off x="457198" y="1412776"/>
          <a:ext cx="8507290" cy="4945198"/>
        </p:xfrm>
        <a:graphic>
          <a:graphicData uri="http://schemas.openxmlformats.org/drawingml/2006/table">
            <a:tbl>
              <a:tblPr>
                <a:tableStyleId>{5C22544A-7EE6-4342-B048-85BDC9FD1C3A}</a:tableStyleId>
              </a:tblPr>
              <a:tblGrid>
                <a:gridCol w="2818658">
                  <a:extLst>
                    <a:ext uri="{9D8B030D-6E8A-4147-A177-3AD203B41FA5}">
                      <a16:colId xmlns="" xmlns:a16="http://schemas.microsoft.com/office/drawing/2014/main" val="2082382708"/>
                    </a:ext>
                  </a:extLst>
                </a:gridCol>
                <a:gridCol w="792088">
                  <a:extLst>
                    <a:ext uri="{9D8B030D-6E8A-4147-A177-3AD203B41FA5}">
                      <a16:colId xmlns="" xmlns:a16="http://schemas.microsoft.com/office/drawing/2014/main" val="725886981"/>
                    </a:ext>
                  </a:extLst>
                </a:gridCol>
                <a:gridCol w="791775">
                  <a:extLst>
                    <a:ext uri="{9D8B030D-6E8A-4147-A177-3AD203B41FA5}">
                      <a16:colId xmlns="" xmlns:a16="http://schemas.microsoft.com/office/drawing/2014/main" val="3300826450"/>
                    </a:ext>
                  </a:extLst>
                </a:gridCol>
                <a:gridCol w="1224449">
                  <a:extLst>
                    <a:ext uri="{9D8B030D-6E8A-4147-A177-3AD203B41FA5}">
                      <a16:colId xmlns="" xmlns:a16="http://schemas.microsoft.com/office/drawing/2014/main" val="803494892"/>
                    </a:ext>
                  </a:extLst>
                </a:gridCol>
                <a:gridCol w="2125251">
                  <a:extLst>
                    <a:ext uri="{9D8B030D-6E8A-4147-A177-3AD203B41FA5}">
                      <a16:colId xmlns="" xmlns:a16="http://schemas.microsoft.com/office/drawing/2014/main" val="77371402"/>
                    </a:ext>
                  </a:extLst>
                </a:gridCol>
                <a:gridCol w="755069">
                  <a:extLst>
                    <a:ext uri="{9D8B030D-6E8A-4147-A177-3AD203B41FA5}">
                      <a16:colId xmlns="" xmlns:a16="http://schemas.microsoft.com/office/drawing/2014/main" val="1481772893"/>
                    </a:ext>
                  </a:extLst>
                </a:gridCol>
              </a:tblGrid>
              <a:tr h="648902">
                <a:tc>
                  <a:txBody>
                    <a:bodyPr/>
                    <a:lstStyle/>
                    <a:p>
                      <a:pPr algn="ctr" fontAlgn="ctr"/>
                      <a:r>
                        <a:rPr lang="es-ES" sz="1400" b="1" u="none" strike="noStrike" dirty="0" err="1">
                          <a:effectLst/>
                        </a:rPr>
                        <a:t>Aims</a:t>
                      </a:r>
                      <a:r>
                        <a:rPr lang="es-ES" sz="1400" b="1" u="none" strike="noStrike" dirty="0">
                          <a:effectLst/>
                        </a:rPr>
                        <a:t>/</a:t>
                      </a:r>
                      <a:r>
                        <a:rPr lang="es-ES" sz="1400" b="1" u="none" strike="noStrike" dirty="0" err="1">
                          <a:effectLst/>
                        </a:rPr>
                        <a:t>tasks</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WP Lead </a:t>
                      </a:r>
                      <a:endParaRPr lang="es-ES" sz="1400" b="1" i="0" u="none" strike="noStrike" dirty="0">
                        <a:effectLst/>
                        <a:latin typeface="Calibri" panose="020F0502020204030204" pitchFamily="34" charset="0"/>
                      </a:endParaRPr>
                    </a:p>
                  </a:txBody>
                  <a:tcPr marL="5726" marR="5726" marT="5726" marB="0" anchor="ctr"/>
                </a:tc>
                <a:tc gridSpan="2">
                  <a:txBody>
                    <a:bodyPr/>
                    <a:lstStyle/>
                    <a:p>
                      <a:pPr algn="ctr" fontAlgn="ctr"/>
                      <a:r>
                        <a:rPr lang="es-ES" sz="1400" b="1" u="none" strike="noStrike" dirty="0" err="1">
                          <a:effectLst/>
                        </a:rPr>
                        <a:t>Deliverable</a:t>
                      </a:r>
                      <a:r>
                        <a:rPr lang="es-ES" sz="1400" b="1" u="none" strike="noStrike" dirty="0">
                          <a:effectLst/>
                        </a:rPr>
                        <a:t> Nº/ </a:t>
                      </a:r>
                      <a:r>
                        <a:rPr lang="es-ES" sz="1400" b="1" u="none" strike="noStrike" dirty="0" err="1">
                          <a:effectLst/>
                        </a:rPr>
                        <a:t>Title</a:t>
                      </a:r>
                      <a:endParaRPr lang="es-ES" sz="1400" b="1" i="0" u="none" strike="noStrike" dirty="0">
                        <a:effectLst/>
                        <a:latin typeface="Calibri" panose="020F0502020204030204" pitchFamily="34" charset="0"/>
                      </a:endParaRPr>
                    </a:p>
                  </a:txBody>
                  <a:tcPr marL="5726" marR="5726" marT="5726" marB="0" anchor="ctr"/>
                </a:tc>
                <a:tc hMerge="1">
                  <a:txBody>
                    <a:bodyPr/>
                    <a:lstStyle/>
                    <a:p>
                      <a:endParaRPr lang="es-ES"/>
                    </a:p>
                  </a:txBody>
                  <a:tcPr/>
                </a:tc>
                <a:tc>
                  <a:txBody>
                    <a:bodyPr/>
                    <a:lstStyle/>
                    <a:p>
                      <a:pPr algn="ctr" fontAlgn="ctr"/>
                      <a:r>
                        <a:rPr lang="es-ES" sz="1400" b="1" u="none" strike="noStrike">
                          <a:effectLst/>
                        </a:rPr>
                        <a:t>Deadline</a:t>
                      </a:r>
                      <a:endParaRPr lang="es-ES" sz="1400" b="1" i="0" u="none" strike="noStrike">
                        <a:effectLst/>
                        <a:latin typeface="Arial" panose="020B0604020202020204" pitchFamily="34" charset="0"/>
                      </a:endParaRPr>
                    </a:p>
                  </a:txBody>
                  <a:tcPr marL="5726" marR="5726" marT="5726" marB="0" anchor="ctr"/>
                </a:tc>
                <a:tc>
                  <a:txBody>
                    <a:bodyPr/>
                    <a:lstStyle/>
                    <a:p>
                      <a:pPr algn="ctr" fontAlgn="ctr"/>
                      <a:r>
                        <a:rPr lang="es-ES" sz="1400" b="1" u="none" strike="noStrike" dirty="0" err="1">
                          <a:effectLst/>
                        </a:rPr>
                        <a:t>Language</a:t>
                      </a:r>
                      <a:r>
                        <a:rPr lang="es-ES" sz="1400" b="1" u="none" strike="noStrike" dirty="0">
                          <a:effectLst/>
                        </a:rPr>
                        <a:t> </a:t>
                      </a:r>
                      <a:endParaRPr lang="es-ES" sz="1400" b="1"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4159878961"/>
                  </a:ext>
                </a:extLst>
              </a:tr>
              <a:tr h="648902">
                <a:tc rowSpan="4">
                  <a:txBody>
                    <a:bodyPr/>
                    <a:lstStyle/>
                    <a:p>
                      <a:pPr algn="just"/>
                      <a:endParaRPr lang="es-ES" sz="1400" dirty="0"/>
                    </a:p>
                    <a:p>
                      <a:pPr marL="171450" indent="-171450" algn="just">
                        <a:spcAft>
                          <a:spcPts val="1800"/>
                        </a:spcAft>
                        <a:buFont typeface="Arial" panose="020B0604020202020204" pitchFamily="34" charset="0"/>
                        <a:buChar char="•"/>
                      </a:pPr>
                      <a:r>
                        <a:rPr lang="es-ES" sz="1600" dirty="0"/>
                        <a:t>To </a:t>
                      </a:r>
                      <a:r>
                        <a:rPr lang="es-ES" sz="1600" b="1" dirty="0" err="1"/>
                        <a:t>implement</a:t>
                      </a:r>
                      <a:r>
                        <a:rPr lang="es-ES" sz="1600" b="1" dirty="0"/>
                        <a:t> </a:t>
                      </a:r>
                      <a:r>
                        <a:rPr lang="es-ES" sz="1600" b="1" dirty="0" err="1"/>
                        <a:t>project</a:t>
                      </a:r>
                      <a:r>
                        <a:rPr lang="es-ES" sz="1600" b="1" dirty="0"/>
                        <a:t> </a:t>
                      </a:r>
                      <a:r>
                        <a:rPr lang="es-ES" sz="1600" b="1" dirty="0" err="1"/>
                        <a:t>work</a:t>
                      </a:r>
                      <a:r>
                        <a:rPr lang="es-ES" sz="1600" b="1" dirty="0"/>
                        <a:t> plan </a:t>
                      </a:r>
                      <a:r>
                        <a:rPr lang="es-ES" sz="1600" dirty="0"/>
                        <a:t>and </a:t>
                      </a:r>
                      <a:r>
                        <a:rPr lang="es-ES" sz="1600" b="1" dirty="0" err="1"/>
                        <a:t>ensure</a:t>
                      </a:r>
                      <a:r>
                        <a:rPr lang="es-ES" sz="1600" b="1" dirty="0"/>
                        <a:t> </a:t>
                      </a:r>
                      <a:r>
                        <a:rPr lang="es-ES" sz="1600" b="1" dirty="0" err="1"/>
                        <a:t>partners</a:t>
                      </a:r>
                      <a:r>
                        <a:rPr lang="es-ES" sz="1600" b="1" dirty="0"/>
                        <a:t> </a:t>
                      </a:r>
                      <a:r>
                        <a:rPr lang="es-ES" sz="1600" b="1" dirty="0" err="1"/>
                        <a:t>commitment</a:t>
                      </a:r>
                      <a:endParaRPr lang="es-ES" sz="1600" dirty="0"/>
                    </a:p>
                    <a:p>
                      <a:pPr marL="171450" indent="-171450" algn="just">
                        <a:spcAft>
                          <a:spcPts val="1800"/>
                        </a:spcAft>
                        <a:buFont typeface="Arial" panose="020B0604020202020204" pitchFamily="34" charset="0"/>
                        <a:buChar char="•"/>
                      </a:pPr>
                      <a:r>
                        <a:rPr lang="es-ES" sz="1600" b="1" dirty="0"/>
                        <a:t>Monitor </a:t>
                      </a:r>
                      <a:r>
                        <a:rPr lang="es-ES" sz="1600" dirty="0" err="1"/>
                        <a:t>overall</a:t>
                      </a:r>
                      <a:r>
                        <a:rPr lang="es-ES" sz="1600" dirty="0"/>
                        <a:t> </a:t>
                      </a:r>
                      <a:r>
                        <a:rPr lang="es-ES" sz="1600" dirty="0" err="1"/>
                        <a:t>project</a:t>
                      </a:r>
                      <a:r>
                        <a:rPr lang="es-ES" sz="1600" dirty="0"/>
                        <a:t> </a:t>
                      </a:r>
                      <a:r>
                        <a:rPr lang="es-ES" sz="1600" dirty="0" err="1"/>
                        <a:t>progress</a:t>
                      </a:r>
                      <a:endParaRPr lang="es-ES" sz="1600" dirty="0"/>
                    </a:p>
                    <a:p>
                      <a:pPr marL="171450" indent="-171450" algn="just">
                        <a:spcAft>
                          <a:spcPts val="1800"/>
                        </a:spcAft>
                        <a:buFont typeface="Arial" panose="020B0604020202020204" pitchFamily="34" charset="0"/>
                        <a:buChar char="•"/>
                      </a:pPr>
                      <a:r>
                        <a:rPr lang="es-ES" sz="1600" b="1" dirty="0" err="1"/>
                        <a:t>Financial</a:t>
                      </a:r>
                      <a:r>
                        <a:rPr lang="es-ES" sz="1600" b="1" dirty="0"/>
                        <a:t> balance</a:t>
                      </a:r>
                      <a:endParaRPr lang="es-ES" sz="1600" dirty="0"/>
                    </a:p>
                    <a:p>
                      <a:pPr marL="171450" indent="-171450" algn="just">
                        <a:spcAft>
                          <a:spcPts val="1800"/>
                        </a:spcAft>
                        <a:buFont typeface="Arial" panose="020B0604020202020204" pitchFamily="34" charset="0"/>
                        <a:buChar char="•"/>
                      </a:pPr>
                      <a:r>
                        <a:rPr lang="es-ES" sz="1600" dirty="0"/>
                        <a:t>Produce </a:t>
                      </a:r>
                      <a:r>
                        <a:rPr lang="es-ES" sz="1600" dirty="0" err="1"/>
                        <a:t>together</a:t>
                      </a:r>
                      <a:r>
                        <a:rPr lang="es-ES" sz="1600" dirty="0"/>
                        <a:t> </a:t>
                      </a:r>
                      <a:r>
                        <a:rPr lang="es-ES" sz="1600" dirty="0" err="1"/>
                        <a:t>with</a:t>
                      </a:r>
                      <a:r>
                        <a:rPr lang="es-ES" sz="1600" dirty="0"/>
                        <a:t> </a:t>
                      </a:r>
                      <a:r>
                        <a:rPr lang="es-ES" sz="1600" dirty="0" err="1"/>
                        <a:t>partners</a:t>
                      </a:r>
                      <a:r>
                        <a:rPr lang="es-ES" sz="1600" dirty="0"/>
                        <a:t> </a:t>
                      </a:r>
                      <a:r>
                        <a:rPr lang="es-ES" sz="1600" b="1" dirty="0" err="1"/>
                        <a:t>interim</a:t>
                      </a:r>
                      <a:r>
                        <a:rPr lang="es-ES" sz="1600" b="1" dirty="0"/>
                        <a:t> and final </a:t>
                      </a:r>
                      <a:r>
                        <a:rPr lang="es-ES" sz="1600" b="1" dirty="0" err="1"/>
                        <a:t>reports</a:t>
                      </a:r>
                      <a:endParaRPr lang="es-ES" sz="1600" dirty="0"/>
                    </a:p>
                    <a:p>
                      <a:pPr marL="171450" indent="-171450" algn="just">
                        <a:spcAft>
                          <a:spcPts val="1800"/>
                        </a:spcAft>
                        <a:buFont typeface="Arial" panose="020B0604020202020204" pitchFamily="34" charset="0"/>
                        <a:buChar char="•"/>
                      </a:pPr>
                      <a:r>
                        <a:rPr lang="es-ES" sz="1600" dirty="0" err="1"/>
                        <a:t>Implement</a:t>
                      </a:r>
                      <a:r>
                        <a:rPr lang="es-ES" sz="1600" dirty="0"/>
                        <a:t> a </a:t>
                      </a:r>
                      <a:r>
                        <a:rPr lang="es-ES" sz="1600" b="1" dirty="0" err="1"/>
                        <a:t>good</a:t>
                      </a:r>
                      <a:r>
                        <a:rPr lang="es-ES" sz="1600" b="1" dirty="0"/>
                        <a:t> </a:t>
                      </a:r>
                      <a:r>
                        <a:rPr lang="es-ES" sz="1600" b="1" dirty="0" err="1"/>
                        <a:t>communication</a:t>
                      </a:r>
                      <a:r>
                        <a:rPr lang="es-ES" sz="1600" b="1" dirty="0"/>
                        <a:t> </a:t>
                      </a:r>
                      <a:r>
                        <a:rPr lang="es-ES" sz="1600" dirty="0" err="1"/>
                        <a:t>before</a:t>
                      </a:r>
                      <a:r>
                        <a:rPr lang="es-ES" sz="1600" dirty="0"/>
                        <a:t>, </a:t>
                      </a:r>
                      <a:r>
                        <a:rPr lang="es-ES" sz="1600" dirty="0" err="1"/>
                        <a:t>during</a:t>
                      </a:r>
                      <a:r>
                        <a:rPr lang="es-ES" sz="1600" dirty="0"/>
                        <a:t> and </a:t>
                      </a:r>
                      <a:r>
                        <a:rPr lang="es-ES" sz="1600" dirty="0" err="1"/>
                        <a:t>after</a:t>
                      </a:r>
                      <a:r>
                        <a:rPr lang="es-ES" sz="1600" dirty="0"/>
                        <a:t> </a:t>
                      </a:r>
                      <a:r>
                        <a:rPr lang="es-ES" sz="1600" dirty="0" err="1"/>
                        <a:t>project</a:t>
                      </a:r>
                      <a:r>
                        <a:rPr lang="es-ES" sz="1600" dirty="0"/>
                        <a:t> </a:t>
                      </a:r>
                      <a:r>
                        <a:rPr lang="es-ES" sz="1600" dirty="0" err="1"/>
                        <a:t>life</a:t>
                      </a:r>
                      <a:r>
                        <a:rPr lang="es-ES" sz="1600" dirty="0"/>
                        <a:t> </a:t>
                      </a:r>
                      <a:r>
                        <a:rPr lang="es-ES" sz="1600" dirty="0" err="1"/>
                        <a:t>with</a:t>
                      </a:r>
                      <a:r>
                        <a:rPr lang="es-ES" sz="1600" dirty="0"/>
                        <a:t> </a:t>
                      </a:r>
                      <a:r>
                        <a:rPr lang="es-ES" sz="1600" dirty="0" err="1"/>
                        <a:t>partners</a:t>
                      </a:r>
                      <a:endParaRPr lang="es-ES" sz="1600" dirty="0"/>
                    </a:p>
                  </a:txBody>
                  <a:tcPr marL="5726" marR="5726" marT="5726" marB="0" anchor="ctr"/>
                </a:tc>
                <a:tc rowSpan="4">
                  <a:txBody>
                    <a:bodyPr/>
                    <a:lstStyle/>
                    <a:p>
                      <a:pPr algn="ctr" fontAlgn="ctr"/>
                      <a:r>
                        <a:rPr lang="es-ES" sz="1400" u="none" strike="noStrike">
                          <a:effectLst/>
                        </a:rPr>
                        <a:t>USC</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a:effectLst/>
                        </a:rPr>
                        <a:t>O.1</a:t>
                      </a:r>
                      <a:endParaRPr lang="es-ES" sz="1400" b="1"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 </a:t>
                      </a:r>
                      <a:r>
                        <a:rPr lang="es-ES" sz="1400" u="none" strike="noStrike" dirty="0" err="1">
                          <a:effectLst/>
                        </a:rPr>
                        <a:t>Partner</a:t>
                      </a:r>
                      <a:r>
                        <a:rPr lang="es-ES" sz="1400" u="none" strike="noStrike" dirty="0">
                          <a:effectLst/>
                        </a:rPr>
                        <a:t> </a:t>
                      </a:r>
                      <a:r>
                        <a:rPr lang="es-ES" sz="1400" u="none" strike="noStrike" dirty="0" err="1">
                          <a:effectLst/>
                        </a:rPr>
                        <a:t>agreements</a:t>
                      </a:r>
                      <a:endParaRPr lang="es-ES" sz="1400" b="0"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dirty="0">
                          <a:effectLst/>
                        </a:rPr>
                        <a:t>15/12/2019</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3064982431"/>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dirty="0">
                          <a:effectLst/>
                        </a:rPr>
                        <a:t>O.2</a:t>
                      </a:r>
                      <a:endParaRPr lang="es-ES" sz="1400" b="1" i="0" u="none" strike="noStrike" dirty="0">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 Project meetings</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dirty="0" err="1">
                          <a:effectLst/>
                        </a:rPr>
                        <a:t>Dec</a:t>
                      </a:r>
                      <a:r>
                        <a:rPr lang="es-ES" sz="1400" u="none" strike="noStrike" dirty="0">
                          <a:effectLst/>
                        </a:rPr>
                        <a:t>  2019   ES</a:t>
                      </a:r>
                      <a:br>
                        <a:rPr lang="es-ES" sz="1400" u="none" strike="noStrike" dirty="0">
                          <a:effectLst/>
                        </a:rPr>
                      </a:br>
                      <a:r>
                        <a:rPr lang="es-ES" sz="1400" u="none" strike="noStrike" dirty="0">
                          <a:effectLst/>
                        </a:rPr>
                        <a:t>Jul    2020   UK</a:t>
                      </a:r>
                    </a:p>
                    <a:p>
                      <a:pPr algn="ctr" fontAlgn="ctr"/>
                      <a:r>
                        <a:rPr lang="es-ES" sz="1400" u="none" strike="noStrike" dirty="0" err="1">
                          <a:effectLst/>
                        </a:rPr>
                        <a:t>Dec</a:t>
                      </a:r>
                      <a:r>
                        <a:rPr lang="es-ES" sz="1400" u="none" strike="noStrike" dirty="0">
                          <a:effectLst/>
                        </a:rPr>
                        <a:t>  2020   AT</a:t>
                      </a:r>
                      <a:br>
                        <a:rPr lang="es-ES" sz="1400" u="none" strike="noStrike" dirty="0">
                          <a:effectLst/>
                        </a:rPr>
                      </a:br>
                      <a:r>
                        <a:rPr lang="es-ES" sz="1400" u="none" strike="noStrike" dirty="0">
                          <a:effectLst/>
                        </a:rPr>
                        <a:t>Jul   2021   IE</a:t>
                      </a:r>
                      <a:br>
                        <a:rPr lang="es-ES" sz="1400" u="none" strike="noStrike" dirty="0">
                          <a:effectLst/>
                        </a:rPr>
                      </a:br>
                      <a:r>
                        <a:rPr lang="es-ES" sz="1400" u="none" strike="noStrike" dirty="0" err="1">
                          <a:effectLst/>
                        </a:rPr>
                        <a:t>Dec</a:t>
                      </a:r>
                      <a:r>
                        <a:rPr lang="es-ES" sz="1400" u="none" strike="noStrike" dirty="0">
                          <a:effectLst/>
                        </a:rPr>
                        <a:t>   2021   PT </a:t>
                      </a:r>
                      <a:br>
                        <a:rPr lang="es-ES" sz="1400" u="none" strike="noStrike" dirty="0">
                          <a:effectLst/>
                        </a:rPr>
                      </a:br>
                      <a:r>
                        <a:rPr lang="es-ES" sz="1400" u="none" strike="noStrike" dirty="0">
                          <a:effectLst/>
                        </a:rPr>
                        <a:t>Jul</a:t>
                      </a:r>
                      <a:r>
                        <a:rPr lang="es-ES" sz="1400" u="none" strike="noStrike" baseline="0" dirty="0">
                          <a:effectLst/>
                        </a:rPr>
                        <a:t>    20</a:t>
                      </a:r>
                      <a:r>
                        <a:rPr lang="es-ES" sz="1400" u="none" strike="noStrike" dirty="0">
                          <a:effectLst/>
                        </a:rPr>
                        <a:t>22   ES</a:t>
                      </a:r>
                      <a:endParaRPr lang="es-ES" sz="1400" b="0" i="0" u="none" strike="noStrike" dirty="0">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3091672859"/>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a:effectLst/>
                        </a:rPr>
                        <a:t>O.3</a:t>
                      </a:r>
                      <a:endParaRPr lang="es-ES" sz="1400" b="1" i="0" u="none" strike="noStrike">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2 Interim and 1 final reports</a:t>
                      </a:r>
                      <a:endParaRPr lang="es-ES" sz="1400" b="0" i="0" u="none" strike="noStrike">
                        <a:effectLst/>
                        <a:latin typeface="Calibri" panose="020F0502020204030204" pitchFamily="34" charset="0"/>
                      </a:endParaRPr>
                    </a:p>
                  </a:txBody>
                  <a:tcPr marL="5726" marR="5726" marT="5726" marB="0" anchor="ctr"/>
                </a:tc>
                <a:tc>
                  <a:txBody>
                    <a:bodyPr/>
                    <a:lstStyle/>
                    <a:p>
                      <a:pPr algn="ctr" fontAlgn="ctr"/>
                      <a:r>
                        <a:rPr lang="es-ES" sz="1400" b="1" u="none" strike="noStrike" dirty="0">
                          <a:effectLst/>
                        </a:rPr>
                        <a:t>1ª </a:t>
                      </a:r>
                      <a:r>
                        <a:rPr lang="es-ES" sz="1400" b="1" u="none" strike="noStrike" dirty="0" err="1">
                          <a:effectLst/>
                        </a:rPr>
                        <a:t>Interim</a:t>
                      </a:r>
                      <a:r>
                        <a:rPr lang="es-ES" sz="1400" b="1" u="none" strike="noStrike" dirty="0">
                          <a:effectLst/>
                        </a:rPr>
                        <a:t> </a:t>
                      </a:r>
                      <a:r>
                        <a:rPr lang="es-ES" sz="1400" b="1" u="none" strike="noStrike" dirty="0">
                          <a:solidFill>
                            <a:srgbClr val="C00000"/>
                          </a:solidFill>
                          <a:effectLst/>
                        </a:rPr>
                        <a:t>15/07/2020</a:t>
                      </a:r>
                    </a:p>
                    <a:p>
                      <a:pPr algn="ctr" fontAlgn="ctr"/>
                      <a:r>
                        <a:rPr lang="es-ES" sz="1400" b="1" u="none" strike="noStrike" dirty="0">
                          <a:solidFill>
                            <a:srgbClr val="C00000"/>
                          </a:solidFill>
                          <a:effectLst/>
                        </a:rPr>
                        <a:t>(M1 to M9)</a:t>
                      </a:r>
                    </a:p>
                    <a:p>
                      <a:pPr algn="ctr" fontAlgn="ctr"/>
                      <a:r>
                        <a:rPr lang="es-ES" sz="1400" b="1" u="none" strike="noStrike" dirty="0">
                          <a:effectLst/>
                        </a:rPr>
                        <a:t>2º </a:t>
                      </a:r>
                      <a:r>
                        <a:rPr lang="es-ES" sz="1400" b="1" u="none" strike="noStrike" dirty="0" err="1">
                          <a:effectLst/>
                        </a:rPr>
                        <a:t>Interim</a:t>
                      </a:r>
                      <a:r>
                        <a:rPr lang="es-ES" sz="1400" b="1" u="none" strike="noStrike" dirty="0">
                          <a:effectLst/>
                        </a:rPr>
                        <a:t> </a:t>
                      </a:r>
                      <a:r>
                        <a:rPr lang="es-ES" sz="1400" b="1" u="none" strike="noStrike" dirty="0">
                          <a:solidFill>
                            <a:srgbClr val="C00000"/>
                          </a:solidFill>
                          <a:effectLst/>
                        </a:rPr>
                        <a:t>30/04/2021</a:t>
                      </a:r>
                    </a:p>
                    <a:p>
                      <a:pPr algn="ctr" fontAlgn="ctr"/>
                      <a:r>
                        <a:rPr lang="es-ES" sz="1400" b="1" u="none" strike="noStrike" dirty="0">
                          <a:solidFill>
                            <a:srgbClr val="C00000"/>
                          </a:solidFill>
                          <a:effectLst/>
                        </a:rPr>
                        <a:t>(M10 to M18)</a:t>
                      </a:r>
                      <a:br>
                        <a:rPr lang="es-ES" sz="1400" b="1" u="none" strike="noStrike" dirty="0">
                          <a:solidFill>
                            <a:srgbClr val="C00000"/>
                          </a:solidFill>
                          <a:effectLst/>
                        </a:rPr>
                      </a:br>
                      <a:r>
                        <a:rPr lang="es-ES" sz="1400" b="1" u="none" strike="noStrike" dirty="0">
                          <a:solidFill>
                            <a:schemeClr val="dk1"/>
                          </a:solidFill>
                          <a:effectLst/>
                        </a:rPr>
                        <a:t>3</a:t>
                      </a:r>
                      <a:r>
                        <a:rPr lang="es-ES" sz="1400" b="1" u="none" strike="noStrike" dirty="0">
                          <a:effectLst/>
                        </a:rPr>
                        <a:t>º </a:t>
                      </a:r>
                      <a:r>
                        <a:rPr lang="es-ES" sz="1400" b="1" u="none" strike="noStrike" dirty="0" err="1">
                          <a:effectLst/>
                        </a:rPr>
                        <a:t>Interim</a:t>
                      </a:r>
                      <a:r>
                        <a:rPr lang="es-ES" sz="1400" b="1" u="none" strike="noStrike" baseline="0" dirty="0">
                          <a:effectLst/>
                        </a:rPr>
                        <a:t> </a:t>
                      </a:r>
                      <a:r>
                        <a:rPr lang="es-ES" sz="1400" b="1" u="none" strike="noStrike" baseline="0" dirty="0">
                          <a:solidFill>
                            <a:srgbClr val="C00000"/>
                          </a:solidFill>
                          <a:effectLst/>
                        </a:rPr>
                        <a:t>30</a:t>
                      </a:r>
                      <a:r>
                        <a:rPr lang="es-ES" sz="1400" b="1" u="none" strike="noStrike" dirty="0">
                          <a:solidFill>
                            <a:srgbClr val="C00000"/>
                          </a:solidFill>
                          <a:effectLst/>
                        </a:rPr>
                        <a:t>/01/2022</a:t>
                      </a:r>
                    </a:p>
                    <a:p>
                      <a:pPr algn="ctr" fontAlgn="ctr"/>
                      <a:r>
                        <a:rPr lang="es-ES" sz="1400" b="1" u="none" strike="noStrike" dirty="0">
                          <a:solidFill>
                            <a:srgbClr val="C00000"/>
                          </a:solidFill>
                          <a:effectLst/>
                        </a:rPr>
                        <a:t>(M19 to M27)</a:t>
                      </a:r>
                      <a:br>
                        <a:rPr lang="es-ES" sz="1400" b="1" u="none" strike="noStrike" dirty="0">
                          <a:solidFill>
                            <a:srgbClr val="C00000"/>
                          </a:solidFill>
                          <a:effectLst/>
                        </a:rPr>
                      </a:br>
                      <a:r>
                        <a:rPr lang="es-ES" sz="1400" b="1" u="none" strike="noStrike" dirty="0">
                          <a:effectLst/>
                          <a:latin typeface="Calibri" panose="020F0502020204030204" pitchFamily="34" charset="0"/>
                          <a:cs typeface="Calibri" panose="020F0502020204030204" pitchFamily="34" charset="0"/>
                        </a:rPr>
                        <a:t>Final </a:t>
                      </a:r>
                      <a:r>
                        <a:rPr lang="es-ES" sz="1400" b="1" u="none" strike="noStrike" dirty="0" err="1">
                          <a:effectLst/>
                          <a:latin typeface="Calibri" panose="020F0502020204030204" pitchFamily="34" charset="0"/>
                          <a:cs typeface="Calibri" panose="020F0502020204030204" pitchFamily="34" charset="0"/>
                        </a:rPr>
                        <a:t>Report</a:t>
                      </a:r>
                      <a:r>
                        <a:rPr lang="es-ES" sz="1400" b="1" u="none" strike="noStrike" dirty="0">
                          <a:effectLst/>
                          <a:latin typeface="Calibri" panose="020F0502020204030204" pitchFamily="34" charset="0"/>
                          <a:cs typeface="Calibri" panose="020F0502020204030204" pitchFamily="34" charset="0"/>
                        </a:rPr>
                        <a:t> </a:t>
                      </a:r>
                      <a:r>
                        <a:rPr lang="es-ES" sz="1400" b="1" u="none" strike="noStrike" dirty="0">
                          <a:solidFill>
                            <a:srgbClr val="C00000"/>
                          </a:solidFill>
                          <a:effectLst/>
                          <a:latin typeface="Calibri" panose="020F0502020204030204" pitchFamily="34" charset="0"/>
                          <a:cs typeface="Calibri" panose="020F0502020204030204" pitchFamily="34" charset="0"/>
                        </a:rPr>
                        <a:t>31/10/2022</a:t>
                      </a:r>
                    </a:p>
                    <a:p>
                      <a:pPr algn="ctr" fontAlgn="ctr"/>
                      <a:r>
                        <a:rPr lang="es-ES" sz="1400" b="1" i="0" u="none" strike="noStrike" dirty="0">
                          <a:solidFill>
                            <a:srgbClr val="C00000"/>
                          </a:solidFill>
                          <a:effectLst/>
                          <a:latin typeface="Calibri" panose="020F0502020204030204" pitchFamily="34" charset="0"/>
                          <a:cs typeface="Calibri" panose="020F0502020204030204" pitchFamily="34" charset="0"/>
                        </a:rPr>
                        <a:t>(M28 to M36)</a:t>
                      </a:r>
                    </a:p>
                  </a:txBody>
                  <a:tcPr marL="5726" marR="5726" marT="5726" marB="0" anchor="ctr"/>
                </a:tc>
                <a:tc>
                  <a:txBody>
                    <a:bodyPr/>
                    <a:lstStyle/>
                    <a:p>
                      <a:pPr algn="ctr" fontAlgn="ctr"/>
                      <a:r>
                        <a:rPr lang="es-ES" sz="1400" u="none" strike="noStrike" dirty="0">
                          <a:effectLst/>
                        </a:rPr>
                        <a:t>English</a:t>
                      </a:r>
                      <a:endParaRPr lang="es-ES" sz="1400" b="0" i="0" u="none" strike="noStrike" dirty="0">
                        <a:effectLst/>
                        <a:latin typeface="Arial" panose="020B0604020202020204" pitchFamily="34" charset="0"/>
                      </a:endParaRPr>
                    </a:p>
                  </a:txBody>
                  <a:tcPr marL="5726" marR="5726" marT="5726" marB="0" anchor="ctr"/>
                </a:tc>
                <a:extLst>
                  <a:ext uri="{0D108BD9-81ED-4DB2-BD59-A6C34878D82A}">
                    <a16:rowId xmlns="" xmlns:a16="http://schemas.microsoft.com/office/drawing/2014/main" val="3602393437"/>
                  </a:ext>
                </a:extLst>
              </a:tr>
              <a:tr h="648902">
                <a:tc vMerge="1">
                  <a:txBody>
                    <a:bodyPr/>
                    <a:lstStyle/>
                    <a:p>
                      <a:endParaRPr lang="es-ES"/>
                    </a:p>
                  </a:txBody>
                  <a:tcPr/>
                </a:tc>
                <a:tc vMerge="1">
                  <a:txBody>
                    <a:bodyPr/>
                    <a:lstStyle/>
                    <a:p>
                      <a:endParaRPr lang="es-ES"/>
                    </a:p>
                  </a:txBody>
                  <a:tcPr/>
                </a:tc>
                <a:tc>
                  <a:txBody>
                    <a:bodyPr/>
                    <a:lstStyle/>
                    <a:p>
                      <a:pPr algn="ctr" fontAlgn="ctr"/>
                      <a:r>
                        <a:rPr lang="es-ES" sz="1400" b="1" u="none" strike="noStrike">
                          <a:effectLst/>
                        </a:rPr>
                        <a:t>O.4</a:t>
                      </a:r>
                      <a:endParaRPr lang="es-ES" sz="1400" b="1" i="0" u="none" strike="noStrike">
                        <a:solidFill>
                          <a:srgbClr val="FF0000"/>
                        </a:solidFill>
                        <a:effectLst/>
                        <a:latin typeface="Calibri" panose="020F0502020204030204" pitchFamily="34" charset="0"/>
                      </a:endParaRPr>
                    </a:p>
                  </a:txBody>
                  <a:tcPr marL="5726" marR="5726" marT="5726" marB="0" anchor="ctr"/>
                </a:tc>
                <a:tc>
                  <a:txBody>
                    <a:bodyPr/>
                    <a:lstStyle/>
                    <a:p>
                      <a:pPr algn="ctr" fontAlgn="ctr"/>
                      <a:r>
                        <a:rPr lang="es-ES" sz="1400" u="none" strike="noStrike">
                          <a:effectLst/>
                        </a:rPr>
                        <a:t>Final International Conference</a:t>
                      </a:r>
                      <a:endParaRPr lang="es-ES" sz="1400" b="0" i="0" u="none" strike="noStrike">
                        <a:solidFill>
                          <a:srgbClr val="FF0000"/>
                        </a:solidFill>
                        <a:effectLst/>
                        <a:latin typeface="Calibri" panose="020F0502020204030204" pitchFamily="34" charset="0"/>
                      </a:endParaRPr>
                    </a:p>
                  </a:txBody>
                  <a:tcPr marL="5726" marR="5726" marT="5726" marB="0" anchor="ctr"/>
                </a:tc>
                <a:tc>
                  <a:txBody>
                    <a:bodyPr/>
                    <a:lstStyle/>
                    <a:p>
                      <a:pPr algn="ctr" fontAlgn="ctr"/>
                      <a:r>
                        <a:rPr lang="es-ES" sz="1400" u="none" strike="noStrike" dirty="0" err="1">
                          <a:effectLst/>
                        </a:rPr>
                        <a:t>July</a:t>
                      </a:r>
                      <a:r>
                        <a:rPr lang="es-ES" sz="1400" u="none" strike="noStrike" dirty="0">
                          <a:effectLst/>
                        </a:rPr>
                        <a:t> 2022 ES</a:t>
                      </a:r>
                      <a:endParaRPr lang="es-ES" sz="1400" b="0" i="0" u="none" strike="noStrike" dirty="0">
                        <a:solidFill>
                          <a:srgbClr val="FF0000"/>
                        </a:solidFill>
                        <a:effectLst/>
                        <a:latin typeface="Arial" panose="020B0604020202020204" pitchFamily="34" charset="0"/>
                      </a:endParaRPr>
                    </a:p>
                  </a:txBody>
                  <a:tcPr marL="5726" marR="5726" marT="5726" marB="0" anchor="ctr"/>
                </a:tc>
                <a:tc>
                  <a:txBody>
                    <a:bodyPr/>
                    <a:lstStyle/>
                    <a:p>
                      <a:pPr algn="ctr" fontAlgn="ctr"/>
                      <a:r>
                        <a:rPr lang="es-ES" sz="1400" u="none" strike="noStrike" dirty="0">
                          <a:effectLst/>
                        </a:rPr>
                        <a:t>English</a:t>
                      </a:r>
                      <a:endParaRPr lang="es-ES" sz="1400" b="0" i="0" u="none" strike="noStrike" dirty="0">
                        <a:solidFill>
                          <a:srgbClr val="FF0000"/>
                        </a:solidFill>
                        <a:effectLst/>
                        <a:latin typeface="Arial" panose="020B0604020202020204" pitchFamily="34" charset="0"/>
                      </a:endParaRPr>
                    </a:p>
                  </a:txBody>
                  <a:tcPr marL="5726" marR="5726" marT="5726" marB="0" anchor="ctr"/>
                </a:tc>
                <a:extLst>
                  <a:ext uri="{0D108BD9-81ED-4DB2-BD59-A6C34878D82A}">
                    <a16:rowId xmlns="" xmlns:a16="http://schemas.microsoft.com/office/drawing/2014/main" val="211819402"/>
                  </a:ext>
                </a:extLst>
              </a:tr>
            </a:tbl>
          </a:graphicData>
        </a:graphic>
      </p:graphicFrame>
    </p:spTree>
    <p:extLst>
      <p:ext uri="{BB962C8B-B14F-4D97-AF65-F5344CB8AC3E}">
        <p14:creationId xmlns:p14="http://schemas.microsoft.com/office/powerpoint/2010/main" val="20966593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3872</Words>
  <Application>Microsoft Macintosh PowerPoint</Application>
  <PresentationFormat>Presentación en pantalla (4:3)</PresentationFormat>
  <Paragraphs>445</Paragraphs>
  <Slides>19</Slides>
  <Notes>17</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BCL</dc:creator>
  <cp:lastModifiedBy>Carmen Fernandez Morante</cp:lastModifiedBy>
  <cp:revision>161</cp:revision>
  <dcterms:created xsi:type="dcterms:W3CDTF">2019-11-17T22:19:20Z</dcterms:created>
  <dcterms:modified xsi:type="dcterms:W3CDTF">2020-01-20T18:00:13Z</dcterms:modified>
</cp:coreProperties>
</file>